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5" r:id="rId5"/>
    <p:sldId id="289" r:id="rId6"/>
    <p:sldId id="294" r:id="rId7"/>
    <p:sldId id="297" r:id="rId8"/>
    <p:sldId id="295" r:id="rId9"/>
    <p:sldId id="306" r:id="rId10"/>
    <p:sldId id="296" r:id="rId11"/>
    <p:sldId id="298" r:id="rId12"/>
    <p:sldId id="299" r:id="rId13"/>
    <p:sldId id="300" r:id="rId14"/>
    <p:sldId id="301" r:id="rId15"/>
    <p:sldId id="302" r:id="rId16"/>
    <p:sldId id="305" r:id="rId17"/>
    <p:sldId id="303" r:id="rId18"/>
    <p:sldId id="304" r:id="rId19"/>
    <p:sldId id="291" r:id="rId20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" userDrawn="1">
          <p15:clr>
            <a:srgbClr val="A4A3A4"/>
          </p15:clr>
        </p15:guide>
        <p15:guide id="2" orient="horz" pos="4122" userDrawn="1">
          <p15:clr>
            <a:srgbClr val="A4A3A4"/>
          </p15:clr>
        </p15:guide>
        <p15:guide id="3" orient="horz" pos="178" userDrawn="1">
          <p15:clr>
            <a:srgbClr val="A4A3A4"/>
          </p15:clr>
        </p15:guide>
        <p15:guide id="4" orient="horz" pos="538" userDrawn="1">
          <p15:clr>
            <a:srgbClr val="A4A3A4"/>
          </p15:clr>
        </p15:guide>
        <p15:guide id="5" orient="horz" pos="1620" userDrawn="1">
          <p15:clr>
            <a:srgbClr val="A4A3A4"/>
          </p15:clr>
        </p15:guide>
        <p15:guide id="6" orient="horz" pos="3009" userDrawn="1">
          <p15:clr>
            <a:srgbClr val="A4A3A4"/>
          </p15:clr>
        </p15:guide>
        <p15:guide id="7" orient="horz" pos="2350" userDrawn="1">
          <p15:clr>
            <a:srgbClr val="A4A3A4"/>
          </p15:clr>
        </p15:guide>
        <p15:guide id="8" pos="477" userDrawn="1">
          <p15:clr>
            <a:srgbClr val="A4A3A4"/>
          </p15:clr>
        </p15:guide>
        <p15:guide id="9" pos="6969" userDrawn="1">
          <p15:clr>
            <a:srgbClr val="A4A3A4"/>
          </p15:clr>
        </p15:guide>
        <p15:guide id="10" pos="841" userDrawn="1">
          <p15:clr>
            <a:srgbClr val="A4A3A4"/>
          </p15:clr>
        </p15:guide>
        <p15:guide id="11" pos="2056" userDrawn="1">
          <p15:clr>
            <a:srgbClr val="A4A3A4"/>
          </p15:clr>
        </p15:guide>
        <p15:guide id="12" pos="4908" userDrawn="1">
          <p15:clr>
            <a:srgbClr val="A4A3A4"/>
          </p15:clr>
        </p15:guide>
        <p15:guide id="13" pos="2736" userDrawn="1">
          <p15:clr>
            <a:srgbClr val="A4A3A4"/>
          </p15:clr>
        </p15:guide>
        <p15:guide id="14" pos="713" userDrawn="1">
          <p15:clr>
            <a:srgbClr val="A4A3A4"/>
          </p15:clr>
        </p15:guide>
        <p15:guide id="15" pos="3141" userDrawn="1">
          <p15:clr>
            <a:srgbClr val="A4A3A4"/>
          </p15:clr>
        </p15:guide>
        <p15:guide id="16" pos="7436" userDrawn="1">
          <p15:clr>
            <a:srgbClr val="A4A3A4"/>
          </p15:clr>
        </p15:guide>
        <p15:guide id="17" pos="1263" userDrawn="1">
          <p15:clr>
            <a:srgbClr val="A4A3A4"/>
          </p15:clr>
        </p15:guide>
        <p15:guide id="18" pos="6249" userDrawn="1">
          <p15:clr>
            <a:srgbClr val="A4A3A4"/>
          </p15:clr>
        </p15:guide>
        <p15:guide id="19" pos="59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6FF"/>
    <a:srgbClr val="B3DEF5"/>
    <a:srgbClr val="B3E5FE"/>
    <a:srgbClr val="111166"/>
    <a:srgbClr val="BEEAFF"/>
    <a:srgbClr val="B4E5FF"/>
    <a:srgbClr val="C8DFFF"/>
    <a:srgbClr val="B4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CE9FF7-B5E7-4E58-878C-2B2C44BE4CAF}" v="22" dt="2022-10-08T07:56:00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64" autoAdjust="0"/>
    <p:restoredTop sz="94147" autoAdjust="0"/>
  </p:normalViewPr>
  <p:slideViewPr>
    <p:cSldViewPr snapToGrid="0" snapToObjects="1" showGuides="1">
      <p:cViewPr varScale="1">
        <p:scale>
          <a:sx n="86" d="100"/>
          <a:sy n="86" d="100"/>
        </p:scale>
        <p:origin x="274" y="58"/>
      </p:cViewPr>
      <p:guideLst>
        <p:guide orient="horz" pos="235"/>
        <p:guide orient="horz" pos="4122"/>
        <p:guide orient="horz" pos="178"/>
        <p:guide orient="horz" pos="538"/>
        <p:guide orient="horz" pos="1620"/>
        <p:guide orient="horz" pos="3009"/>
        <p:guide orient="horz" pos="2350"/>
        <p:guide pos="477"/>
        <p:guide pos="6969"/>
        <p:guide pos="841"/>
        <p:guide pos="2056"/>
        <p:guide pos="4908"/>
        <p:guide pos="2736"/>
        <p:guide pos="713"/>
        <p:guide pos="3141"/>
        <p:guide pos="7436"/>
        <p:guide pos="1263"/>
        <p:guide pos="6249"/>
        <p:guide pos="59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638" y="153988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153988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8638" y="838200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838200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E8C5BD47-55D6-1344-B91F-7C24D2E19559}" type="slidenum">
              <a:rPr lang="en-GB"/>
              <a:pPr/>
              <a:t>‹nr.›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74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7T22:33:07.3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7T22:33:07.9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638" y="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638" y="852805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852805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92BE362E-78BA-324A-8038-5482DADFDF7D}" type="slidenum">
              <a:rPr lang="en-GB"/>
              <a:pPr/>
              <a:t>‹nr.›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51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indel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739901" y="2780928"/>
            <a:ext cx="6036735" cy="34789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/>
              <a:t>Subtitel</a:t>
            </a:r>
            <a:endParaRPr lang="en-GB" noProof="0" dirty="0"/>
          </a:p>
        </p:txBody>
      </p:sp>
      <p:pic>
        <p:nvPicPr>
          <p:cNvPr id="8" name="Afbeelding 7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118" y="285750"/>
            <a:ext cx="3058532" cy="576000"/>
          </a:xfrm>
          <a:prstGeom prst="rect">
            <a:avLst/>
          </a:prstGeom>
        </p:spPr>
      </p:pic>
      <p:pic>
        <p:nvPicPr>
          <p:cNvPr id="11" name="Afbeelding 10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5" y="5967675"/>
            <a:ext cx="661064" cy="576000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 bwMode="auto">
          <a:xfrm>
            <a:off x="1528232" y="1431652"/>
            <a:ext cx="10663767" cy="115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184" y="1431450"/>
            <a:ext cx="1042876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0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24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1739901" y="4433456"/>
            <a:ext cx="6041105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1739901" y="4849093"/>
            <a:ext cx="6060156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600"/>
            </a:lvl2pPr>
            <a:lvl3pPr marL="860425" indent="0">
              <a:buFontTx/>
              <a:buNone/>
              <a:defRPr/>
            </a:lvl3pPr>
            <a:lvl4pPr marL="1236662" indent="0">
              <a:buFontTx/>
              <a:buNone/>
              <a:defRPr/>
            </a:lvl4pPr>
            <a:lvl5pPr marL="1717675" indent="0">
              <a:buFontTx/>
              <a:buNone/>
              <a:defRPr/>
            </a:lvl5pPr>
          </a:lstStyle>
          <a:p>
            <a:pPr lvl="0"/>
            <a:r>
              <a:rPr lang="nl-NL" dirty="0"/>
              <a:t>Naam afdeling</a:t>
            </a:r>
            <a:endParaRPr lang="en-GB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1739899" y="5264728"/>
            <a:ext cx="6036735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180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Plaats</a:t>
            </a:r>
            <a:endParaRPr lang="en-GB" dirty="0"/>
          </a:p>
        </p:txBody>
      </p:sp>
      <p:sp>
        <p:nvSpPr>
          <p:cNvPr id="26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7958803" y="2583652"/>
            <a:ext cx="384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Rechthoek 16"/>
          <p:cNvSpPr/>
          <p:nvPr userDrawn="1"/>
        </p:nvSpPr>
        <p:spPr bwMode="auto">
          <a:xfrm>
            <a:off x="-2" y="2587351"/>
            <a:ext cx="1528233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1" y="1"/>
            <a:ext cx="8699500" cy="85407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06E4-70A4-3E46-AF81-8CDC63B37A10}" type="datetime5">
              <a:rPr lang="nl-NL" smtClean="0"/>
              <a:t>8-okt-22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8D43D-7D33-2F43-82C4-C7C0902068A2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1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235125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FF0E8-6C15-D048-9A3A-D4A9C8DC64CC}" type="datetime5">
              <a:rPr lang="nl-NL" smtClean="0"/>
              <a:t>8-okt-22</a:t>
            </a:fld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1B39C-8919-CF47-A161-B6BA50FD6A18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1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711589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"/>
            <a:ext cx="8699753" cy="85407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55650" y="1135064"/>
            <a:ext cx="4011084" cy="511867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872B92-4883-474E-958A-9DB578D384BE}" type="datetime5">
              <a:rPr lang="nl-NL" smtClean="0"/>
              <a:t>8-okt-22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AB8F7-6B6F-2642-9729-040657DB08FE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1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4986868" y="1144589"/>
            <a:ext cx="6831409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43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8746" y="1"/>
            <a:ext cx="8676404" cy="85407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755651" y="1144587"/>
            <a:ext cx="6720000" cy="511333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799918" y="1144588"/>
            <a:ext cx="4004733" cy="128963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140301-1ABD-C44C-8687-D2657292E608}" type="datetime5">
              <a:rPr lang="nl-NL" smtClean="0"/>
              <a:t>8-okt-22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0F4D9-DA5F-9846-8B97-D321E78C63B0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1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1451580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118" y="285750"/>
            <a:ext cx="3058532" cy="5760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 bwMode="auto">
          <a:xfrm>
            <a:off x="-2" y="2587351"/>
            <a:ext cx="1528233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1528232" y="1431651"/>
            <a:ext cx="10663767" cy="11557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765300" y="1431652"/>
            <a:ext cx="1003300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spcCol="360000" anchor="t" anchorCtr="0" compatLnSpc="1">
            <a:prstTxWarp prst="textNoShape">
              <a:avLst/>
            </a:prstTxWarp>
          </a:bodyPr>
          <a:lstStyle>
            <a:lvl1pPr>
              <a:defRPr sz="2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Aftiteling en/of adres</a:t>
            </a:r>
          </a:p>
        </p:txBody>
      </p:sp>
      <p:pic>
        <p:nvPicPr>
          <p:cNvPr id="14" name="Afbeelding 13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5" y="5967675"/>
            <a:ext cx="661064" cy="576000"/>
          </a:xfrm>
          <a:prstGeom prst="rect">
            <a:avLst/>
          </a:prstGeom>
        </p:spPr>
      </p:pic>
      <p:sp>
        <p:nvSpPr>
          <p:cNvPr id="17" name="Tijdelijke aanduiding voor tekst 3"/>
          <p:cNvSpPr>
            <a:spLocks noGrp="1"/>
          </p:cNvSpPr>
          <p:nvPr>
            <p:ph type="body" sz="half" idx="10"/>
          </p:nvPr>
        </p:nvSpPr>
        <p:spPr>
          <a:xfrm>
            <a:off x="1765300" y="2839003"/>
            <a:ext cx="10033001" cy="341892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003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indelin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651" y="1"/>
            <a:ext cx="8699500" cy="854075"/>
          </a:xfrm>
        </p:spPr>
        <p:txBody>
          <a:bodyPr/>
          <a:lstStyle>
            <a:lvl1pPr>
              <a:defRPr cap="all"/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8B3D-0B57-9A4E-BE76-1A14097B95D1}" type="datetime5">
              <a:rPr lang="nl-NL" smtClean="0"/>
              <a:t>8-okt-22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&gt; Header &amp; footer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7958803" y="2583652"/>
            <a:ext cx="384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755651" y="2583652"/>
            <a:ext cx="7044267" cy="3674274"/>
          </a:xfrm>
        </p:spPr>
        <p:txBody>
          <a:bodyPr/>
          <a:lstStyle>
            <a:lvl1pPr>
              <a:lnSpc>
                <a:spcPct val="100000"/>
              </a:lnSpc>
              <a:defRPr sz="5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0356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 indeling met log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651" y="1"/>
            <a:ext cx="8699500" cy="854075"/>
          </a:xfrm>
        </p:spPr>
        <p:txBody>
          <a:bodyPr/>
          <a:lstStyle>
            <a:lvl1pPr>
              <a:defRPr cap="all"/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8B3D-0B57-9A4E-BE76-1A14097B95D1}" type="datetime5">
              <a:rPr lang="nl-NL" smtClean="0"/>
              <a:t>8-okt-22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&gt; Header &amp; footer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7958803" y="2583652"/>
            <a:ext cx="384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755651" y="2583652"/>
            <a:ext cx="7044267" cy="3674274"/>
          </a:xfrm>
        </p:spPr>
        <p:txBody>
          <a:bodyPr/>
          <a:lstStyle>
            <a:lvl1pPr>
              <a:lnSpc>
                <a:spcPct val="100000"/>
              </a:lnSpc>
              <a:defRPr sz="5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9" name="Afbeelding 8" descr="logo lumc_BLOKJES_PPT_20 mm NL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269" y="281518"/>
            <a:ext cx="768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1" y="1"/>
            <a:ext cx="8699500" cy="85407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651" y="1144588"/>
            <a:ext cx="11055349" cy="511333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66667" y="6553200"/>
            <a:ext cx="33443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E4DFC4CA-C18C-1948-860B-AB40FEDD7F72}" type="datetime5">
              <a:rPr lang="nl-NL" smtClean="0"/>
              <a:t>8-okt-22</a:t>
            </a:fld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2" y="6553200"/>
            <a:ext cx="72319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1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59030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1" y="1"/>
            <a:ext cx="8699500" cy="85407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651" y="1144588"/>
            <a:ext cx="11055349" cy="511333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66667" y="6553200"/>
            <a:ext cx="33443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E4DFC4CA-C18C-1948-860B-AB40FEDD7F72}" type="datetime5">
              <a:rPr lang="nl-NL" smtClean="0"/>
              <a:t>8-okt-22</a:t>
            </a:fld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2" y="6553200"/>
            <a:ext cx="72319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1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  <p:pic>
        <p:nvPicPr>
          <p:cNvPr id="8" name="Afbeelding 7" descr="logo lumc_BLOKJES_PPT_20 mm NL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269" y="281518"/>
            <a:ext cx="768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7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 1 rege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755651" y="760414"/>
            <a:ext cx="11055349" cy="5497513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1" y="0"/>
            <a:ext cx="8699500" cy="50164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0" y="6527800"/>
            <a:ext cx="12192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5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nder voet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0" y="6527800"/>
            <a:ext cx="12192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755651" y="1144588"/>
            <a:ext cx="11055349" cy="5373687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035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1" y="1"/>
            <a:ext cx="8699500" cy="85407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789AEB-F5B2-2B4F-AD30-EF01FA8B389C}" type="datetime5">
              <a:rPr lang="nl-NL" smtClean="0"/>
              <a:t>8-okt-22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22A6F-56DC-804D-B355-6A0ECE94EB36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55652" y="1144589"/>
            <a:ext cx="5338233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6480044" y="1144589"/>
            <a:ext cx="5338233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1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414318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5652" y="1135064"/>
            <a:ext cx="5338233" cy="8464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55649" y="2174875"/>
            <a:ext cx="5338235" cy="4083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470651" y="1135064"/>
            <a:ext cx="5339507" cy="8464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470651" y="2174875"/>
            <a:ext cx="5339507" cy="4083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53FD3B-2B7D-144E-9AC0-88F78F99774E}" type="datetime5">
              <a:rPr lang="nl-NL" smtClean="0"/>
              <a:t>8-okt-22</a:t>
            </a:fld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47059-C838-D544-AA3A-A342CC408355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"/>
            <a:ext cx="8744708" cy="85407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1739901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123503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 bwMode="auto">
          <a:xfrm>
            <a:off x="10670117" y="6553200"/>
            <a:ext cx="152188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1524000" y="6553200"/>
            <a:ext cx="9146117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echthoek 11"/>
          <p:cNvSpPr/>
          <p:nvPr userDrawn="1"/>
        </p:nvSpPr>
        <p:spPr bwMode="auto">
          <a:xfrm>
            <a:off x="0" y="6553200"/>
            <a:ext cx="1524000" cy="304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Rechthoek 12"/>
          <p:cNvSpPr/>
          <p:nvPr userDrawn="1"/>
        </p:nvSpPr>
        <p:spPr bwMode="auto">
          <a:xfrm>
            <a:off x="9148235" y="6553200"/>
            <a:ext cx="1521883" cy="3048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144588"/>
            <a:ext cx="11055349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70117" y="6553200"/>
            <a:ext cx="114088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B306D303-CE7D-9244-B277-A262BA939E07}" type="datetime5">
              <a:rPr lang="nl-NL" smtClean="0"/>
              <a:t>8-okt-22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1434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2" y="6553200"/>
            <a:ext cx="72319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1" y="1"/>
            <a:ext cx="869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  <a:endParaRPr lang="en-GB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0" r:id="rId4"/>
    <p:sldLayoutId id="2147483663" r:id="rId5"/>
    <p:sldLayoutId id="2147483662" r:id="rId6"/>
    <p:sldLayoutId id="214748366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hdr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400" b="1" i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Tx/>
        <a:buNone/>
        <a:defRPr sz="2000">
          <a:solidFill>
            <a:schemeClr val="accent6"/>
          </a:solidFill>
          <a:latin typeface="+mn-lt"/>
          <a:ea typeface="+mn-ea"/>
          <a:cs typeface="+mn-cs"/>
        </a:defRPr>
      </a:lvl1pPr>
      <a:lvl2pPr marL="0" indent="-187325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accent6"/>
          </a:solidFill>
          <a:latin typeface="+mn-lt"/>
          <a:ea typeface="+mn-ea"/>
        </a:defRPr>
      </a:lvl2pPr>
      <a:lvl3pPr marL="360000" indent="-1857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accent6"/>
          </a:solidFill>
          <a:latin typeface="+mn-lt"/>
          <a:ea typeface="+mn-ea"/>
        </a:defRPr>
      </a:lvl3pPr>
      <a:lvl4pPr marL="720000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4pPr>
      <a:lvl5pPr marL="1080000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5pPr>
      <a:lvl6pPr marL="23669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6pPr>
      <a:lvl7pPr marL="28241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7pPr>
      <a:lvl8pPr marL="32813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8pPr>
      <a:lvl9pPr marL="37385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kunnen</a:t>
            </a:r>
            <a:r>
              <a:rPr lang="en-US" dirty="0"/>
              <a:t> PROMs </a:t>
            </a:r>
            <a:r>
              <a:rPr lang="en-US" dirty="0" err="1"/>
              <a:t>daar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helpen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Wetenschapsdag</a:t>
            </a:r>
            <a:r>
              <a:rPr lang="en-US" dirty="0"/>
              <a:t> NVN 8 </a:t>
            </a:r>
            <a:r>
              <a:rPr lang="en-US" dirty="0" err="1"/>
              <a:t>oktober</a:t>
            </a:r>
            <a:r>
              <a:rPr lang="en-US" dirty="0"/>
              <a:t> 2022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l-NL" sz="3600" dirty="0">
                <a:solidFill>
                  <a:schemeClr val="bg1"/>
                </a:solidFill>
                <a:latin typeface="Amaranth"/>
              </a:rPr>
              <a:t>In gesprek in de spreekkamer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Friedo Dekker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err="1"/>
              <a:t>Afdeling</a:t>
            </a:r>
            <a:r>
              <a:rPr lang="en-US" dirty="0"/>
              <a:t> </a:t>
            </a:r>
            <a:r>
              <a:rPr lang="en-US" dirty="0" err="1"/>
              <a:t>Klinische</a:t>
            </a:r>
            <a:r>
              <a:rPr lang="en-US" dirty="0"/>
              <a:t> Epidemiologie LUMC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Leiden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406160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29438-845C-41AB-8B57-E87B0131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PROMs </a:t>
            </a:r>
            <a:r>
              <a:rPr lang="en-US" dirty="0" err="1"/>
              <a:t>onderzocht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2C5462-93AC-450E-8C01-CACF95C07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512 </a:t>
            </a:r>
            <a:r>
              <a:rPr lang="en-US" dirty="0" err="1">
                <a:solidFill>
                  <a:srgbClr val="002060"/>
                </a:solidFill>
              </a:rPr>
              <a:t>patiënten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vulden</a:t>
            </a:r>
            <a:r>
              <a:rPr lang="en-US" dirty="0">
                <a:solidFill>
                  <a:srgbClr val="002060"/>
                </a:solidFill>
              </a:rPr>
              <a:t> 1-3 </a:t>
            </a:r>
            <a:r>
              <a:rPr lang="en-US" dirty="0" err="1">
                <a:solidFill>
                  <a:srgbClr val="002060"/>
                </a:solidFill>
              </a:rPr>
              <a:t>vragenlijsten</a:t>
            </a:r>
            <a:r>
              <a:rPr lang="en-US" dirty="0">
                <a:solidFill>
                  <a:srgbClr val="002060"/>
                </a:solidFill>
              </a:rPr>
              <a:t> in</a:t>
            </a:r>
          </a:p>
          <a:p>
            <a:pPr marL="342900" indent="-342900" algn="l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2000" kern="0" dirty="0">
                <a:solidFill>
                  <a:srgbClr val="002060"/>
                </a:solidFill>
                <a:latin typeface="Calibri"/>
              </a:rPr>
              <a:t>Verminderd fysiek (en mentaal) functioneren</a:t>
            </a:r>
            <a:endParaRPr lang="nl-NL" sz="1000" kern="0" dirty="0">
              <a:solidFill>
                <a:srgbClr val="002060"/>
              </a:solidFill>
              <a:latin typeface="Calibri"/>
            </a:endParaRPr>
          </a:p>
          <a:p>
            <a:pPr marL="342900" indent="-342900" algn="l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2000" kern="0" dirty="0">
                <a:solidFill>
                  <a:srgbClr val="002060"/>
                </a:solidFill>
                <a:latin typeface="Calibri"/>
              </a:rPr>
              <a:t>gemiddeld </a:t>
            </a:r>
            <a:r>
              <a:rPr lang="nl-NL" sz="2000" kern="0" dirty="0">
                <a:solidFill>
                  <a:srgbClr val="C00000"/>
                </a:solidFill>
                <a:latin typeface="Calibri"/>
              </a:rPr>
              <a:t>11 klachten</a:t>
            </a:r>
            <a:r>
              <a:rPr lang="nl-NL" sz="2000" kern="0" dirty="0">
                <a:solidFill>
                  <a:srgbClr val="002060"/>
                </a:solidFill>
                <a:latin typeface="Calibri"/>
              </a:rPr>
              <a:t>, met daarvan behoorlijk veel last</a:t>
            </a:r>
            <a:endParaRPr lang="nl-NL" sz="2000" i="1" kern="0" dirty="0">
              <a:solidFill>
                <a:srgbClr val="002060"/>
              </a:solidFill>
              <a:latin typeface="Calibri"/>
            </a:endParaRPr>
          </a:p>
          <a:p>
            <a:pPr marL="342900" indent="-342900" algn="l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2000" kern="0" dirty="0">
                <a:solidFill>
                  <a:srgbClr val="002060"/>
                </a:solidFill>
                <a:latin typeface="Calibri"/>
              </a:rPr>
              <a:t>Individuele terugkoppeling wordt door patiënten </a:t>
            </a:r>
            <a:br>
              <a:rPr lang="nl-NL" sz="2000" kern="0" dirty="0">
                <a:solidFill>
                  <a:srgbClr val="002060"/>
                </a:solidFill>
                <a:latin typeface="Calibri"/>
              </a:rPr>
            </a:br>
            <a:r>
              <a:rPr lang="nl-NL" sz="2000" kern="0" dirty="0">
                <a:solidFill>
                  <a:srgbClr val="002060"/>
                </a:solidFill>
                <a:latin typeface="Calibri"/>
              </a:rPr>
              <a:t>en zorgverleners als positief ervaren en kan</a:t>
            </a:r>
            <a:br>
              <a:rPr lang="nl-NL" sz="2000" kern="0" dirty="0">
                <a:solidFill>
                  <a:srgbClr val="002060"/>
                </a:solidFill>
                <a:latin typeface="Calibri"/>
              </a:rPr>
            </a:br>
            <a:r>
              <a:rPr lang="nl-NL" sz="2000" kern="0" dirty="0">
                <a:solidFill>
                  <a:srgbClr val="002060"/>
                </a:solidFill>
                <a:latin typeface="Calibri"/>
              </a:rPr>
              <a:t>bijdragen aan de communicatie</a:t>
            </a:r>
            <a:endParaRPr lang="nl-NL" dirty="0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94F4949F-1ED1-415D-92F9-A617CB78C18E}"/>
              </a:ext>
            </a:extLst>
          </p:cNvPr>
          <p:cNvGrpSpPr/>
          <p:nvPr/>
        </p:nvGrpSpPr>
        <p:grpSpPr>
          <a:xfrm>
            <a:off x="7521332" y="3925106"/>
            <a:ext cx="4212173" cy="2373014"/>
            <a:chOff x="7451959" y="4047518"/>
            <a:chExt cx="4212173" cy="2373014"/>
          </a:xfrm>
        </p:grpSpPr>
        <p:pic>
          <p:nvPicPr>
            <p:cNvPr id="5" name="Afbeelding 6">
              <a:extLst>
                <a:ext uri="{FF2B5EF4-FFF2-40B4-BE49-F238E27FC236}">
                  <a16:creationId xmlns:a16="http://schemas.microsoft.com/office/drawing/2014/main" id="{4613C7E4-8FB4-439C-BA30-BAD5C0FCEE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987" t="42896"/>
            <a:stretch/>
          </p:blipFill>
          <p:spPr>
            <a:xfrm>
              <a:off x="7451959" y="4693332"/>
              <a:ext cx="4212173" cy="1727200"/>
            </a:xfrm>
            <a:prstGeom prst="rect">
              <a:avLst/>
            </a:prstGeom>
          </p:spPr>
        </p:pic>
        <p:pic>
          <p:nvPicPr>
            <p:cNvPr id="6" name="Afbeelding 7">
              <a:extLst>
                <a:ext uri="{FF2B5EF4-FFF2-40B4-BE49-F238E27FC236}">
                  <a16:creationId xmlns:a16="http://schemas.microsoft.com/office/drawing/2014/main" id="{036FDC52-5F32-4C86-A73E-656DDBE6C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987" t="10060" b="66971"/>
            <a:stretch/>
          </p:blipFill>
          <p:spPr>
            <a:xfrm>
              <a:off x="7451959" y="4047518"/>
              <a:ext cx="4212173" cy="694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340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CBB18-18EB-45BF-8E18-BEC7A0F78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ver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we nu met PROMs?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8F44D1-F138-4E57-8F3F-4433F7E06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Inmiddels</a:t>
            </a:r>
            <a:r>
              <a:rPr lang="en-US" dirty="0"/>
              <a:t> </a:t>
            </a:r>
            <a:r>
              <a:rPr lang="en-US" dirty="0" err="1"/>
              <a:t>gebruiken</a:t>
            </a:r>
            <a:r>
              <a:rPr lang="en-US" dirty="0"/>
              <a:t> </a:t>
            </a:r>
            <a:r>
              <a:rPr lang="en-US" dirty="0" err="1"/>
              <a:t>bijna</a:t>
            </a:r>
            <a:r>
              <a:rPr lang="en-US" dirty="0"/>
              <a:t> alle </a:t>
            </a:r>
            <a:r>
              <a:rPr lang="en-US" dirty="0" err="1"/>
              <a:t>dialyse</a:t>
            </a:r>
            <a:r>
              <a:rPr lang="en-US" dirty="0"/>
              <a:t> centra in Nederland </a:t>
            </a:r>
            <a:r>
              <a:rPr lang="en-US" dirty="0" err="1"/>
              <a:t>deze</a:t>
            </a:r>
            <a:r>
              <a:rPr lang="en-US" dirty="0"/>
              <a:t> PROMs voor </a:t>
            </a:r>
            <a:r>
              <a:rPr lang="en-US" dirty="0" err="1"/>
              <a:t>patienten</a:t>
            </a:r>
            <a:r>
              <a:rPr lang="en-US" dirty="0"/>
              <a:t> die </a:t>
            </a:r>
            <a:r>
              <a:rPr lang="en-US" dirty="0" err="1"/>
              <a:t>dialyseren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Gebruik in de </a:t>
            </a:r>
            <a:r>
              <a:rPr lang="en-US" dirty="0" err="1"/>
              <a:t>spreekkamer</a:t>
            </a:r>
            <a:r>
              <a:rPr lang="en-US" dirty="0"/>
              <a:t> </a:t>
            </a:r>
            <a:r>
              <a:rPr lang="en-US" dirty="0" err="1"/>
              <a:t>onderbouwd</a:t>
            </a:r>
            <a:r>
              <a:rPr lang="en-US" dirty="0"/>
              <a:t> door </a:t>
            </a:r>
            <a:r>
              <a:rPr lang="en-US" dirty="0" err="1"/>
              <a:t>wetenschappelijk</a:t>
            </a:r>
            <a:r>
              <a:rPr lang="en-US" dirty="0"/>
              <a:t> </a:t>
            </a:r>
            <a:r>
              <a:rPr lang="en-US" dirty="0" err="1"/>
              <a:t>onderzoek</a:t>
            </a:r>
            <a:r>
              <a:rPr lang="en-US" dirty="0"/>
              <a:t> in Nederland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Meer dan 11.000 </a:t>
            </a:r>
            <a:r>
              <a:rPr lang="en-US" dirty="0" err="1"/>
              <a:t>vragenlijsten</a:t>
            </a:r>
            <a:r>
              <a:rPr lang="en-US" dirty="0"/>
              <a:t> </a:t>
            </a:r>
            <a:r>
              <a:rPr lang="en-US" dirty="0" err="1"/>
              <a:t>ingevuld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uitgebreid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chronisch</a:t>
            </a:r>
            <a:r>
              <a:rPr lang="en-US" dirty="0"/>
              <a:t> </a:t>
            </a:r>
            <a:r>
              <a:rPr lang="en-US" dirty="0" err="1"/>
              <a:t>nierfalen</a:t>
            </a:r>
            <a:r>
              <a:rPr lang="en-US" dirty="0"/>
              <a:t> (</a:t>
            </a:r>
            <a:r>
              <a:rPr lang="en-US" dirty="0" err="1"/>
              <a:t>predialyse</a:t>
            </a:r>
            <a:r>
              <a:rPr lang="en-US" dirty="0"/>
              <a:t>) en </a:t>
            </a:r>
            <a:r>
              <a:rPr lang="en-US" dirty="0" err="1"/>
              <a:t>transplantatie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Maar,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Hoe </a:t>
            </a:r>
            <a:r>
              <a:rPr lang="en-US" sz="3600" dirty="0" err="1"/>
              <a:t>gaat</a:t>
            </a:r>
            <a:r>
              <a:rPr lang="en-US" sz="3600" dirty="0"/>
              <a:t> het nu in de </a:t>
            </a:r>
            <a:r>
              <a:rPr lang="en-US" sz="3600" dirty="0" err="1"/>
              <a:t>spreekkamer</a:t>
            </a:r>
            <a:r>
              <a:rPr lang="en-US" sz="3600" dirty="0"/>
              <a:t>?</a:t>
            </a:r>
          </a:p>
          <a:p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Wie van u heeft wel eens </a:t>
            </a:r>
            <a:r>
              <a:rPr lang="nl-NL" dirty="0" err="1"/>
              <a:t>PROMs</a:t>
            </a:r>
            <a:r>
              <a:rPr lang="nl-NL" dirty="0"/>
              <a:t> vragenlijst ingevuld?</a:t>
            </a:r>
            <a:br>
              <a:rPr lang="nl-NL" dirty="0"/>
            </a:b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Wie van u heeft wel eens eigen antwoorden besproken met de arts?</a:t>
            </a:r>
            <a:br>
              <a:rPr lang="nl-NL" dirty="0"/>
            </a:b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Wat zijn uw eigen ervaringen?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730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3EF7B-1872-403A-8C9C-E0C1832EE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Kwalitatief</a:t>
            </a:r>
            <a:r>
              <a:rPr lang="en-US" dirty="0"/>
              <a:t> </a:t>
            </a:r>
            <a:r>
              <a:rPr lang="en-US" dirty="0" err="1"/>
              <a:t>onderzoek</a:t>
            </a:r>
            <a:r>
              <a:rPr lang="en-US" dirty="0"/>
              <a:t> – </a:t>
            </a:r>
            <a:r>
              <a:rPr lang="en-US" dirty="0" err="1"/>
              <a:t>belangrijkste</a:t>
            </a:r>
            <a:r>
              <a:rPr lang="en-US" dirty="0"/>
              <a:t> </a:t>
            </a:r>
            <a:r>
              <a:rPr lang="en-US" dirty="0" err="1"/>
              <a:t>resultaten</a:t>
            </a:r>
            <a:r>
              <a:rPr lang="en-US" dirty="0"/>
              <a:t> en tips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01B906-1905-43F2-AB79-C8D11182F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Interviews </a:t>
            </a:r>
            <a:r>
              <a:rPr lang="en-US" dirty="0" err="1"/>
              <a:t>gehouden</a:t>
            </a:r>
            <a:r>
              <a:rPr lang="en-US" dirty="0"/>
              <a:t> met: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10 </a:t>
            </a:r>
            <a:r>
              <a:rPr lang="en-US" dirty="0" err="1"/>
              <a:t>patiënten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8 </a:t>
            </a:r>
            <a:r>
              <a:rPr lang="en-US" dirty="0" err="1"/>
              <a:t>nefrologen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4 </a:t>
            </a:r>
            <a:r>
              <a:rPr lang="en-US" dirty="0" err="1"/>
              <a:t>verpleegkundigen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AutoNum type="arabicPeriod"/>
            </a:pPr>
            <a:r>
              <a:rPr lang="nl-NL" dirty="0"/>
              <a:t>1 of 2 keer per jaar </a:t>
            </a:r>
            <a:r>
              <a:rPr lang="nl-NL" dirty="0" err="1"/>
              <a:t>PROMs</a:t>
            </a:r>
            <a:r>
              <a:rPr lang="nl-NL" dirty="0"/>
              <a:t> invullen en daarna met arts bespreken (jaargesprek?)</a:t>
            </a:r>
          </a:p>
          <a:p>
            <a:pPr marL="457200" indent="-457200">
              <a:buAutoNum type="arabicPeriod"/>
            </a:pPr>
            <a:r>
              <a:rPr lang="nl-NL" dirty="0"/>
              <a:t>Samen afspreken welke dingen je wil bespreken (top 3?)</a:t>
            </a:r>
          </a:p>
          <a:p>
            <a:pPr marL="457200" indent="-457200">
              <a:buAutoNum type="arabicPeriod"/>
            </a:pPr>
            <a:r>
              <a:rPr lang="nl-NL" u="sng" dirty="0"/>
              <a:t>Tip voor patiënten</a:t>
            </a:r>
            <a:r>
              <a:rPr lang="nl-NL" dirty="0"/>
              <a:t>: bereid gesprek voor, neem initiatief en geef eigen ervaringen en behoeften aan</a:t>
            </a:r>
          </a:p>
          <a:p>
            <a:pPr marL="457200" indent="-457200">
              <a:buAutoNum type="arabicPeriod"/>
            </a:pPr>
            <a:r>
              <a:rPr lang="nl-NL" u="sng" dirty="0"/>
              <a:t>Tip voor zorgverleners</a:t>
            </a:r>
            <a:r>
              <a:rPr lang="nl-NL" dirty="0"/>
              <a:t>: realiseer je dat sommige patiënten verwachten dat arts het initiatief neemt 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r>
              <a:rPr lang="nl-NL" dirty="0" err="1"/>
              <a:t>PROMs</a:t>
            </a:r>
            <a:r>
              <a:rPr lang="nl-NL" dirty="0"/>
              <a:t> helpen soms om gesprek te hebben over gevoelige onderwerpen </a:t>
            </a:r>
            <a:br>
              <a:rPr lang="nl-NL" dirty="0"/>
            </a:br>
            <a:r>
              <a:rPr lang="nl-NL" dirty="0"/>
              <a:t>(bv depressieve klachten of seksuele klachten)</a:t>
            </a:r>
          </a:p>
          <a:p>
            <a:pPr marL="457200" indent="-457200">
              <a:buAutoNum type="arabicPeriod"/>
            </a:pPr>
            <a:r>
              <a:rPr lang="nl-NL" dirty="0"/>
              <a:t>Niet voor alle problemen is een medische oplossing, </a:t>
            </a:r>
            <a:br>
              <a:rPr lang="nl-NL" dirty="0"/>
            </a:br>
            <a:r>
              <a:rPr lang="nl-NL" dirty="0"/>
              <a:t>maar veel patiënten vinden uitleg en duidelijkheid belangrijk (wat is ‘normaal’)</a:t>
            </a:r>
          </a:p>
          <a:p>
            <a:pPr marL="457200" indent="-457200">
              <a:buAutoNum type="arabicPeriod"/>
            </a:pPr>
            <a:r>
              <a:rPr lang="nl-NL" sz="2800" b="1" dirty="0"/>
              <a:t>Herkent u dit?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1E9B6625-D17A-4DF2-8C1B-9E25CC8E1993}"/>
                  </a:ext>
                </a:extLst>
              </p14:cNvPr>
              <p14:cNvContentPartPr/>
              <p14:nvPr/>
            </p14:nvContentPartPr>
            <p14:xfrm>
              <a:off x="8450375" y="6189919"/>
              <a:ext cx="360" cy="36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1E9B6625-D17A-4DF2-8C1B-9E25CC8E19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1375" y="618127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DCB298A9-2EDB-4F10-B118-B5D318709505}"/>
                  </a:ext>
                </a:extLst>
              </p14:cNvPr>
              <p14:cNvContentPartPr/>
              <p14:nvPr/>
            </p14:nvContentPartPr>
            <p14:xfrm>
              <a:off x="8512655" y="6242479"/>
              <a:ext cx="360" cy="36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DCB298A9-2EDB-4F10-B118-B5D3187095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04015" y="623347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hte verbindingslijn 8">
            <a:extLst>
              <a:ext uri="{FF2B5EF4-FFF2-40B4-BE49-F238E27FC236}">
                <a16:creationId xmlns:a16="http://schemas.microsoft.com/office/drawing/2014/main" id="{5CF54A45-0C5F-43DD-9628-A5D5A5AA2D0B}"/>
              </a:ext>
            </a:extLst>
          </p:cNvPr>
          <p:cNvSpPr/>
          <p:nvPr/>
        </p:nvSpPr>
        <p:spPr>
          <a:xfrm>
            <a:off x="7598520" y="6282540"/>
            <a:ext cx="1645920" cy="0"/>
          </a:xfrm>
          <a:prstGeom prst="lin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5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0AB81-B999-4C86-9534-180E4993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Top-10 van </a:t>
            </a:r>
            <a:r>
              <a:rPr lang="en-US" dirty="0" err="1"/>
              <a:t>meest</a:t>
            </a:r>
            <a:r>
              <a:rPr lang="en-US" dirty="0"/>
              <a:t> </a:t>
            </a:r>
            <a:r>
              <a:rPr lang="en-US" dirty="0" err="1"/>
              <a:t>voorkomende</a:t>
            </a:r>
            <a:r>
              <a:rPr lang="en-US" dirty="0"/>
              <a:t> </a:t>
            </a:r>
            <a:r>
              <a:rPr lang="en-US" dirty="0" err="1"/>
              <a:t>symptomen</a:t>
            </a:r>
            <a:r>
              <a:rPr lang="en-US" dirty="0"/>
              <a:t> (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lijst</a:t>
            </a:r>
            <a:r>
              <a:rPr lang="en-US" dirty="0"/>
              <a:t> van 30)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02965A-3D28-4015-A02B-BD4C3D3F1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834" y="1144588"/>
            <a:ext cx="2835166" cy="5373687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155F27D-7F40-4896-8DB7-EF797B184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3" y="1124776"/>
            <a:ext cx="5944230" cy="573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F345ADC9-BBCA-49D1-9AC2-827AF2CDC52F}"/>
              </a:ext>
            </a:extLst>
          </p:cNvPr>
          <p:cNvSpPr/>
          <p:nvPr/>
        </p:nvSpPr>
        <p:spPr>
          <a:xfrm>
            <a:off x="1172045" y="1706936"/>
            <a:ext cx="4249041" cy="51510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FC5C3F0-FB39-4629-B3B9-617E37FB6DC0}"/>
              </a:ext>
            </a:extLst>
          </p:cNvPr>
          <p:cNvSpPr/>
          <p:nvPr/>
        </p:nvSpPr>
        <p:spPr>
          <a:xfrm>
            <a:off x="5421087" y="1706937"/>
            <a:ext cx="1349829" cy="51510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53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C1452-C83F-46D8-8DE2-6E0EF225E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Terugkoppeling</a:t>
            </a:r>
            <a:r>
              <a:rPr lang="en-US" dirty="0"/>
              <a:t> eigen PROMs voor patient en arts (SF-12)</a:t>
            </a:r>
            <a:endParaRPr lang="nl-N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2E1C58B-01D7-422B-99DD-5D0BB7447C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" b="37496"/>
          <a:stretch/>
        </p:blipFill>
        <p:spPr bwMode="auto">
          <a:xfrm>
            <a:off x="147985" y="962561"/>
            <a:ext cx="6800068" cy="584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C6A8304-0F25-4168-87A6-74A45BC96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7" t="62683" r="6926"/>
          <a:stretch/>
        </p:blipFill>
        <p:spPr bwMode="auto">
          <a:xfrm>
            <a:off x="6301451" y="2178045"/>
            <a:ext cx="5890550" cy="371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7F542F20-70E4-4B78-84A3-A267BB7D0EF1}"/>
              </a:ext>
            </a:extLst>
          </p:cNvPr>
          <p:cNvSpPr/>
          <p:nvPr/>
        </p:nvSpPr>
        <p:spPr>
          <a:xfrm>
            <a:off x="6301451" y="3987421"/>
            <a:ext cx="5742564" cy="65856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94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CBAC3-3C62-481B-8D65-0F44A048D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Terugkoppeling</a:t>
            </a:r>
            <a:r>
              <a:rPr lang="en-US" dirty="0"/>
              <a:t> eigen PROMs voor </a:t>
            </a:r>
            <a:br>
              <a:rPr lang="en-US" dirty="0"/>
            </a:br>
            <a:r>
              <a:rPr lang="en-US" dirty="0"/>
              <a:t>patient en arts (</a:t>
            </a:r>
            <a:r>
              <a:rPr lang="en-US" dirty="0" err="1"/>
              <a:t>Symptomen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FEA722-C443-422F-B678-956202C5C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600" y="1368124"/>
            <a:ext cx="3860800" cy="5373687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0DBBFF8-33EC-485C-8ED3-E4D0C0433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72" y="-1"/>
            <a:ext cx="48468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444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VRAGEN</a:t>
            </a:r>
            <a:r>
              <a:rPr lang="en-GB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874000" y="6553200"/>
            <a:ext cx="2508250" cy="304800"/>
          </a:xfrm>
        </p:spPr>
        <p:txBody>
          <a:bodyPr/>
          <a:lstStyle/>
          <a:p>
            <a:fld id="{51B18F10-C56E-2942-8023-63F4C343C5B6}" type="datetime5">
              <a:rPr lang="nl-NL" smtClean="0"/>
              <a:t>8-okt-22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090739" y="6553200"/>
            <a:ext cx="542395" cy="304800"/>
          </a:xfrm>
        </p:spPr>
        <p:txBody>
          <a:bodyPr/>
          <a:lstStyle/>
          <a:p>
            <a:fld id="{5306AC46-015F-6E44-B83A-36E79AEF5356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828926" y="6553200"/>
            <a:ext cx="4708525" cy="304800"/>
          </a:xfrm>
        </p:spPr>
        <p:txBody>
          <a:bodyPr/>
          <a:lstStyle/>
          <a:p>
            <a:r>
              <a:rPr lang="en-GB"/>
              <a:t>Insert &gt; Header &amp; footer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dirty="0"/>
              <a:t>Dank u </a:t>
            </a:r>
            <a:r>
              <a:rPr lang="en-GB" dirty="0" err="1"/>
              <a:t>wel</a:t>
            </a:r>
            <a:r>
              <a:rPr lang="en-GB" dirty="0"/>
              <a:t>!!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Friedo Dekker</a:t>
            </a:r>
          </a:p>
          <a:p>
            <a:r>
              <a:rPr lang="en-US" dirty="0" err="1"/>
              <a:t>Afdeling</a:t>
            </a:r>
            <a:r>
              <a:rPr lang="en-US" dirty="0"/>
              <a:t> </a:t>
            </a:r>
            <a:r>
              <a:rPr lang="en-US" dirty="0" err="1"/>
              <a:t>Klinische</a:t>
            </a:r>
            <a:r>
              <a:rPr lang="en-US" dirty="0"/>
              <a:t> Epidemiologie LUMC</a:t>
            </a:r>
            <a:endParaRPr lang="nl-NL" dirty="0"/>
          </a:p>
          <a:p>
            <a:r>
              <a:rPr lang="en-GB" dirty="0"/>
              <a:t>F.W.Dekker@LUMC.NL</a:t>
            </a:r>
          </a:p>
          <a:p>
            <a:r>
              <a:rPr lang="en-GB" dirty="0"/>
              <a:t>(</a:t>
            </a:r>
            <a:r>
              <a:rPr lang="en-GB" i="1" dirty="0"/>
              <a:t>of via de NVN)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42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Waar</a:t>
            </a:r>
            <a:r>
              <a:rPr lang="en-GB" dirty="0"/>
              <a:t> </a:t>
            </a:r>
            <a:r>
              <a:rPr lang="en-GB" dirty="0" err="1"/>
              <a:t>gaan</a:t>
            </a:r>
            <a:r>
              <a:rPr lang="en-GB" dirty="0"/>
              <a:t> we het over </a:t>
            </a:r>
            <a:r>
              <a:rPr lang="en-GB" dirty="0" err="1"/>
              <a:t>hebben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GB" dirty="0"/>
              <a:t>Wat </a:t>
            </a:r>
            <a:r>
              <a:rPr lang="en-GB" dirty="0" err="1"/>
              <a:t>zijn</a:t>
            </a:r>
            <a:r>
              <a:rPr lang="en-GB" dirty="0"/>
              <a:t> PROMs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GB" dirty="0"/>
              <a:t>Hoe </a:t>
            </a:r>
            <a:r>
              <a:rPr lang="en-GB" dirty="0" err="1"/>
              <a:t>zien</a:t>
            </a:r>
            <a:r>
              <a:rPr lang="en-GB" dirty="0"/>
              <a:t> die er </a:t>
            </a:r>
            <a:r>
              <a:rPr lang="en-GB" dirty="0" err="1"/>
              <a:t>uit</a:t>
            </a:r>
            <a:endParaRPr lang="en-GB" dirty="0"/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GB" dirty="0" err="1"/>
              <a:t>Waarom</a:t>
            </a:r>
            <a:r>
              <a:rPr lang="en-GB" dirty="0"/>
              <a:t> </a:t>
            </a:r>
            <a:r>
              <a:rPr lang="en-GB" dirty="0" err="1"/>
              <a:t>hebben</a:t>
            </a:r>
            <a:r>
              <a:rPr lang="en-GB" dirty="0"/>
              <a:t> we PROMs </a:t>
            </a:r>
            <a:r>
              <a:rPr lang="en-GB" dirty="0" err="1"/>
              <a:t>gemaakt</a:t>
            </a:r>
            <a:endParaRPr lang="en-GB" dirty="0"/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GB" dirty="0"/>
              <a:t>Hoe </a:t>
            </a:r>
            <a:r>
              <a:rPr lang="en-GB" dirty="0" err="1"/>
              <a:t>hebben</a:t>
            </a:r>
            <a:r>
              <a:rPr lang="en-GB" dirty="0"/>
              <a:t> we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gedaan</a:t>
            </a:r>
            <a:endParaRPr lang="en-GB" dirty="0"/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GB" dirty="0"/>
              <a:t>PROMs in </a:t>
            </a:r>
            <a:r>
              <a:rPr lang="en-GB" dirty="0" err="1"/>
              <a:t>wetenschappelijk</a:t>
            </a:r>
            <a:r>
              <a:rPr lang="en-GB" dirty="0"/>
              <a:t> </a:t>
            </a:r>
            <a:r>
              <a:rPr lang="en-GB" dirty="0" err="1"/>
              <a:t>onderzoek</a:t>
            </a:r>
            <a:endParaRPr lang="en-GB" dirty="0"/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GB" dirty="0"/>
              <a:t>PROMs in de </a:t>
            </a:r>
            <a:r>
              <a:rPr lang="en-GB" dirty="0" err="1"/>
              <a:t>spreekkamer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DFC4CA-C18C-1948-860B-AB40FEDD7F72}" type="datetime5">
              <a:rPr lang="nl-NL" smtClean="0"/>
              <a:t>8-okt-22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73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 </a:t>
            </a:r>
            <a:r>
              <a:rPr lang="en-GB" dirty="0" err="1"/>
              <a:t>zijn</a:t>
            </a:r>
            <a:r>
              <a:rPr lang="en-GB" dirty="0"/>
              <a:t> PROMs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dirty="0"/>
              <a:t>Wie </a:t>
            </a:r>
            <a:r>
              <a:rPr lang="en-GB" sz="3600" b="1" dirty="0" err="1"/>
              <a:t>heeft</a:t>
            </a:r>
            <a:r>
              <a:rPr lang="en-GB" sz="3600" b="1" dirty="0"/>
              <a:t> er </a:t>
            </a:r>
            <a:r>
              <a:rPr lang="en-GB" sz="3600" b="1" dirty="0" err="1"/>
              <a:t>wel</a:t>
            </a:r>
            <a:r>
              <a:rPr lang="en-GB" sz="3600" b="1" dirty="0"/>
              <a:t> </a:t>
            </a:r>
            <a:r>
              <a:rPr lang="en-GB" sz="3600" b="1" dirty="0" err="1"/>
              <a:t>eens</a:t>
            </a:r>
            <a:r>
              <a:rPr lang="en-GB" sz="3600" b="1" dirty="0"/>
              <a:t> van PROMs </a:t>
            </a:r>
            <a:r>
              <a:rPr lang="en-GB" sz="3600" b="1" dirty="0" err="1"/>
              <a:t>gehoord</a:t>
            </a:r>
            <a:r>
              <a:rPr lang="en-GB" sz="3600" b="1" dirty="0"/>
              <a:t>?</a:t>
            </a:r>
          </a:p>
          <a:p>
            <a:endParaRPr lang="en-GB" dirty="0"/>
          </a:p>
          <a:p>
            <a:r>
              <a:rPr lang="en-GB" dirty="0"/>
              <a:t>PROMs </a:t>
            </a:r>
            <a:r>
              <a:rPr lang="en-GB" dirty="0" err="1"/>
              <a:t>zijn</a:t>
            </a:r>
            <a:r>
              <a:rPr lang="en-GB" dirty="0"/>
              <a:t> Patient Reported Outcome Measures:</a:t>
            </a:r>
          </a:p>
          <a:p>
            <a:r>
              <a:rPr lang="en-GB" dirty="0"/>
              <a:t>Patient </a:t>
            </a:r>
            <a:r>
              <a:rPr lang="en-GB" dirty="0" err="1"/>
              <a:t>gerapporteerde</a:t>
            </a:r>
            <a:r>
              <a:rPr lang="en-GB" dirty="0"/>
              <a:t> </a:t>
            </a:r>
            <a:r>
              <a:rPr lang="en-GB" dirty="0" err="1"/>
              <a:t>uitkomsten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Vragenlijst</a:t>
            </a:r>
            <a:r>
              <a:rPr lang="en-GB" dirty="0"/>
              <a:t>: </a:t>
            </a:r>
            <a:r>
              <a:rPr lang="en-GB" b="1" dirty="0"/>
              <a:t>Hoe </a:t>
            </a:r>
            <a:r>
              <a:rPr lang="en-GB" b="1" dirty="0" err="1"/>
              <a:t>gaat</a:t>
            </a:r>
            <a:r>
              <a:rPr lang="en-GB" b="1" dirty="0"/>
              <a:t> het met u?</a:t>
            </a:r>
            <a:endParaRPr lang="en-GB" dirty="0"/>
          </a:p>
          <a:p>
            <a:endParaRPr lang="en-GB" b="1" dirty="0"/>
          </a:p>
          <a:p>
            <a:r>
              <a:rPr lang="en-GB" dirty="0"/>
              <a:t>Wat </a:t>
            </a:r>
            <a:r>
              <a:rPr lang="en-GB" dirty="0" err="1"/>
              <a:t>kunt</a:t>
            </a:r>
            <a:r>
              <a:rPr lang="en-GB" dirty="0"/>
              <a:t> u </a:t>
            </a:r>
            <a:r>
              <a:rPr lang="en-GB" dirty="0" err="1"/>
              <a:t>nog</a:t>
            </a:r>
            <a:endParaRPr lang="en-GB" dirty="0"/>
          </a:p>
          <a:p>
            <a:r>
              <a:rPr lang="en-GB" dirty="0"/>
              <a:t>In </a:t>
            </a:r>
            <a:r>
              <a:rPr lang="en-GB" dirty="0" err="1"/>
              <a:t>welke</a:t>
            </a:r>
            <a:r>
              <a:rPr lang="en-GB" dirty="0"/>
              <a:t> mate bent u </a:t>
            </a:r>
            <a:r>
              <a:rPr lang="en-GB" dirty="0" err="1"/>
              <a:t>beperkt</a:t>
            </a:r>
            <a:r>
              <a:rPr lang="en-GB" dirty="0"/>
              <a:t> door </a:t>
            </a:r>
            <a:r>
              <a:rPr lang="en-GB" dirty="0" err="1"/>
              <a:t>uw</a:t>
            </a:r>
            <a:r>
              <a:rPr lang="en-GB" dirty="0"/>
              <a:t> </a:t>
            </a:r>
            <a:r>
              <a:rPr lang="en-GB" dirty="0" err="1"/>
              <a:t>nierziekte</a:t>
            </a:r>
            <a:endParaRPr lang="en-GB" dirty="0"/>
          </a:p>
          <a:p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Hoe is </a:t>
            </a:r>
            <a:r>
              <a:rPr lang="en-GB" dirty="0" err="1"/>
              <a:t>uw</a:t>
            </a:r>
            <a:r>
              <a:rPr lang="en-GB" dirty="0"/>
              <a:t> </a:t>
            </a:r>
            <a:r>
              <a:rPr lang="en-GB" dirty="0" err="1"/>
              <a:t>kwaliteit</a:t>
            </a:r>
            <a:r>
              <a:rPr lang="en-GB" dirty="0"/>
              <a:t> van </a:t>
            </a:r>
            <a:r>
              <a:rPr lang="en-GB" dirty="0" err="1"/>
              <a:t>leven</a:t>
            </a:r>
            <a:r>
              <a:rPr lang="en-GB" dirty="0"/>
              <a:t> (in </a:t>
            </a:r>
            <a:r>
              <a:rPr lang="en-GB" dirty="0" err="1"/>
              <a:t>verband</a:t>
            </a:r>
            <a:r>
              <a:rPr lang="en-GB" dirty="0"/>
              <a:t> met </a:t>
            </a:r>
            <a:r>
              <a:rPr lang="en-GB" dirty="0" err="1"/>
              <a:t>uw</a:t>
            </a:r>
            <a:r>
              <a:rPr lang="en-GB" dirty="0"/>
              <a:t> </a:t>
            </a:r>
            <a:r>
              <a:rPr lang="en-GB" dirty="0" err="1"/>
              <a:t>gezondheid</a:t>
            </a:r>
            <a:r>
              <a:rPr lang="en-GB" dirty="0"/>
              <a:t>)</a:t>
            </a:r>
          </a:p>
          <a:p>
            <a:endParaRPr lang="en-GB" dirty="0"/>
          </a:p>
          <a:p>
            <a:pPr marL="457200" indent="-457200">
              <a:buFont typeface="+mj-lt"/>
              <a:buAutoNum type="arabicPeriod" startAt="2"/>
            </a:pPr>
            <a:r>
              <a:rPr lang="en-GB" dirty="0"/>
              <a:t>Wat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uw</a:t>
            </a:r>
            <a:r>
              <a:rPr lang="en-GB" dirty="0"/>
              <a:t> </a:t>
            </a:r>
            <a:r>
              <a:rPr lang="en-GB" dirty="0" err="1"/>
              <a:t>klachten</a:t>
            </a:r>
            <a:r>
              <a:rPr lang="en-GB" dirty="0"/>
              <a:t>, </a:t>
            </a:r>
            <a:r>
              <a:rPr lang="en-GB" dirty="0" err="1"/>
              <a:t>uw</a:t>
            </a:r>
            <a:r>
              <a:rPr lang="en-GB" dirty="0"/>
              <a:t> </a:t>
            </a:r>
            <a:r>
              <a:rPr lang="en-GB" dirty="0" err="1"/>
              <a:t>symptomen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46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Waar</a:t>
            </a:r>
            <a:r>
              <a:rPr lang="en-GB" dirty="0"/>
              <a:t> over </a:t>
            </a:r>
            <a:r>
              <a:rPr lang="en-GB" dirty="0" err="1"/>
              <a:t>gaat</a:t>
            </a:r>
            <a:r>
              <a:rPr lang="en-GB" dirty="0"/>
              <a:t> de PROMs </a:t>
            </a:r>
            <a:r>
              <a:rPr lang="en-GB" dirty="0" err="1"/>
              <a:t>vragenlijst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Hoeveel</a:t>
            </a:r>
            <a:r>
              <a:rPr lang="en-GB" dirty="0"/>
              <a:t> last </a:t>
            </a:r>
            <a:r>
              <a:rPr lang="en-GB" dirty="0" err="1"/>
              <a:t>heeft</a:t>
            </a:r>
            <a:r>
              <a:rPr lang="en-GB" dirty="0"/>
              <a:t> u van </a:t>
            </a:r>
            <a:r>
              <a:rPr lang="en-GB" dirty="0" err="1"/>
              <a:t>uw</a:t>
            </a:r>
            <a:r>
              <a:rPr lang="en-GB" dirty="0"/>
              <a:t> </a:t>
            </a:r>
            <a:r>
              <a:rPr lang="en-GB" dirty="0" err="1"/>
              <a:t>nierziekte</a:t>
            </a:r>
            <a:r>
              <a:rPr lang="en-GB" dirty="0"/>
              <a:t>?</a:t>
            </a:r>
          </a:p>
          <a:p>
            <a:endParaRPr lang="en-GB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err="1"/>
              <a:t>Beperkingen</a:t>
            </a:r>
            <a:r>
              <a:rPr lang="en-GB" dirty="0"/>
              <a:t> in </a:t>
            </a:r>
            <a:r>
              <a:rPr lang="en-GB" dirty="0" err="1"/>
              <a:t>functioneren</a:t>
            </a:r>
            <a:endParaRPr lang="en-GB" dirty="0"/>
          </a:p>
          <a:p>
            <a:pPr marL="817200" lvl="2" indent="-457200">
              <a:lnSpc>
                <a:spcPct val="150000"/>
              </a:lnSpc>
            </a:pPr>
            <a:r>
              <a:rPr lang="en-GB" dirty="0" err="1"/>
              <a:t>Fysiek</a:t>
            </a:r>
            <a:r>
              <a:rPr lang="en-GB" dirty="0"/>
              <a:t>: door </a:t>
            </a:r>
            <a:r>
              <a:rPr lang="en-GB" dirty="0" err="1"/>
              <a:t>uw</a:t>
            </a:r>
            <a:r>
              <a:rPr lang="en-GB" dirty="0"/>
              <a:t> </a:t>
            </a:r>
            <a:r>
              <a:rPr lang="en-GB" dirty="0" err="1"/>
              <a:t>gezondheid</a:t>
            </a:r>
            <a:r>
              <a:rPr lang="en-GB" dirty="0"/>
              <a:t> </a:t>
            </a:r>
            <a:r>
              <a:rPr lang="en-GB" dirty="0" err="1"/>
              <a:t>beperkt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matige</a:t>
            </a:r>
            <a:r>
              <a:rPr lang="en-GB" dirty="0"/>
              <a:t> </a:t>
            </a:r>
            <a:r>
              <a:rPr lang="en-GB" dirty="0" err="1"/>
              <a:t>inspanning</a:t>
            </a:r>
            <a:r>
              <a:rPr lang="en-GB" dirty="0"/>
              <a:t>?</a:t>
            </a:r>
            <a:br>
              <a:rPr lang="en-GB" dirty="0"/>
            </a:br>
            <a:r>
              <a:rPr lang="en-GB" dirty="0" err="1"/>
              <a:t>Stofzuigen</a:t>
            </a:r>
            <a:r>
              <a:rPr lang="en-GB" dirty="0"/>
              <a:t>, </a:t>
            </a:r>
            <a:r>
              <a:rPr lang="en-GB" dirty="0" err="1"/>
              <a:t>fietsen</a:t>
            </a:r>
            <a:r>
              <a:rPr lang="en-GB" dirty="0"/>
              <a:t> of </a:t>
            </a:r>
            <a:r>
              <a:rPr lang="en-GB" dirty="0" err="1"/>
              <a:t>trappen</a:t>
            </a:r>
            <a:r>
              <a:rPr lang="en-GB" dirty="0"/>
              <a:t> </a:t>
            </a:r>
            <a:r>
              <a:rPr lang="en-GB" dirty="0" err="1"/>
              <a:t>lopen</a:t>
            </a:r>
            <a:endParaRPr lang="en-GB" dirty="0"/>
          </a:p>
          <a:p>
            <a:pPr marL="817200" lvl="2" indent="-457200">
              <a:lnSpc>
                <a:spcPct val="150000"/>
              </a:lnSpc>
            </a:pPr>
            <a:r>
              <a:rPr lang="en-GB" dirty="0" err="1"/>
              <a:t>Mentaal</a:t>
            </a:r>
            <a:r>
              <a:rPr lang="en-GB" dirty="0"/>
              <a:t>: door </a:t>
            </a:r>
            <a:r>
              <a:rPr lang="en-GB" dirty="0" err="1"/>
              <a:t>emotionele</a:t>
            </a:r>
            <a:r>
              <a:rPr lang="en-GB" dirty="0"/>
              <a:t> </a:t>
            </a:r>
            <a:r>
              <a:rPr lang="en-GB" dirty="0" err="1"/>
              <a:t>problemen</a:t>
            </a:r>
            <a:r>
              <a:rPr lang="en-GB" dirty="0"/>
              <a:t> minder </a:t>
            </a:r>
            <a:r>
              <a:rPr lang="en-GB" dirty="0" err="1"/>
              <a:t>bereikt</a:t>
            </a:r>
            <a:r>
              <a:rPr lang="en-GB" dirty="0"/>
              <a:t> dan u </a:t>
            </a:r>
            <a:r>
              <a:rPr lang="en-GB" dirty="0" err="1"/>
              <a:t>zou</a:t>
            </a:r>
            <a:r>
              <a:rPr lang="en-GB" dirty="0"/>
              <a:t> </a:t>
            </a:r>
            <a:r>
              <a:rPr lang="en-GB" dirty="0" err="1"/>
              <a:t>willen</a:t>
            </a:r>
            <a:br>
              <a:rPr lang="en-GB" dirty="0"/>
            </a:br>
            <a:r>
              <a:rPr lang="en-GB" dirty="0" err="1"/>
              <a:t>gebrek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energie</a:t>
            </a:r>
            <a:r>
              <a:rPr lang="en-GB" dirty="0"/>
              <a:t>, </a:t>
            </a:r>
            <a:r>
              <a:rPr lang="en-GB" dirty="0" err="1"/>
              <a:t>somber</a:t>
            </a:r>
            <a:r>
              <a:rPr lang="en-GB" dirty="0"/>
              <a:t>, </a:t>
            </a:r>
            <a:r>
              <a:rPr lang="en-GB" dirty="0" err="1"/>
              <a:t>gehinderd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sociale</a:t>
            </a:r>
            <a:r>
              <a:rPr lang="en-GB" dirty="0"/>
              <a:t> </a:t>
            </a:r>
            <a:r>
              <a:rPr lang="en-GB" dirty="0" err="1"/>
              <a:t>activiteiten</a:t>
            </a:r>
            <a:endParaRPr lang="en-GB" dirty="0"/>
          </a:p>
          <a:p>
            <a:pPr marL="817200" lvl="2" indent="-457200">
              <a:lnSpc>
                <a:spcPct val="150000"/>
              </a:lnSpc>
            </a:pPr>
            <a:r>
              <a:rPr lang="en-GB" i="1" dirty="0"/>
              <a:t>in </a:t>
            </a:r>
            <a:r>
              <a:rPr lang="en-GB" i="1" dirty="0" err="1"/>
              <a:t>verband</a:t>
            </a:r>
            <a:r>
              <a:rPr lang="en-GB" i="1" dirty="0"/>
              <a:t> met </a:t>
            </a:r>
            <a:r>
              <a:rPr lang="en-GB" i="1" dirty="0" err="1"/>
              <a:t>uw</a:t>
            </a:r>
            <a:r>
              <a:rPr lang="en-GB" i="1" dirty="0"/>
              <a:t> </a:t>
            </a:r>
            <a:r>
              <a:rPr lang="en-GB" i="1" dirty="0" err="1"/>
              <a:t>gezondheid</a:t>
            </a:r>
            <a:r>
              <a:rPr lang="en-GB" i="1" dirty="0"/>
              <a:t> (</a:t>
            </a:r>
            <a:r>
              <a:rPr lang="en-GB" i="1" dirty="0" err="1"/>
              <a:t>Kwaliteit</a:t>
            </a:r>
            <a:r>
              <a:rPr lang="en-GB" i="1" dirty="0"/>
              <a:t> van </a:t>
            </a:r>
            <a:r>
              <a:rPr lang="en-GB" i="1" dirty="0" err="1"/>
              <a:t>leven</a:t>
            </a:r>
            <a:r>
              <a:rPr lang="en-GB" i="1" dirty="0"/>
              <a:t>)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en-GB" dirty="0" err="1"/>
              <a:t>Welke</a:t>
            </a:r>
            <a:r>
              <a:rPr lang="en-GB" dirty="0"/>
              <a:t> </a:t>
            </a:r>
            <a:r>
              <a:rPr lang="en-GB" dirty="0" err="1"/>
              <a:t>klachten</a:t>
            </a:r>
            <a:r>
              <a:rPr lang="en-GB" dirty="0"/>
              <a:t> of </a:t>
            </a:r>
            <a:r>
              <a:rPr lang="en-GB" dirty="0" err="1"/>
              <a:t>symptomen</a:t>
            </a:r>
            <a:r>
              <a:rPr lang="en-GB" dirty="0"/>
              <a:t> </a:t>
            </a:r>
            <a:r>
              <a:rPr lang="en-GB" dirty="0" err="1"/>
              <a:t>heeft</a:t>
            </a:r>
            <a:r>
              <a:rPr lang="en-GB" dirty="0"/>
              <a:t> u </a:t>
            </a:r>
            <a:r>
              <a:rPr lang="en-GB" dirty="0" err="1"/>
              <a:t>afgelopen</a:t>
            </a:r>
            <a:r>
              <a:rPr lang="en-GB" dirty="0"/>
              <a:t> week </a:t>
            </a:r>
            <a:r>
              <a:rPr lang="en-GB" dirty="0" err="1"/>
              <a:t>ervaren</a:t>
            </a:r>
            <a:endParaRPr lang="en-GB" dirty="0"/>
          </a:p>
          <a:p>
            <a:pPr marL="817200" lvl="2" indent="-457200">
              <a:lnSpc>
                <a:spcPct val="150000"/>
              </a:lnSpc>
            </a:pPr>
            <a:r>
              <a:rPr lang="en-GB" dirty="0" err="1"/>
              <a:t>Spierkrampen</a:t>
            </a:r>
            <a:r>
              <a:rPr lang="en-GB" dirty="0"/>
              <a:t>, </a:t>
            </a:r>
            <a:r>
              <a:rPr lang="en-GB" dirty="0" err="1"/>
              <a:t>jeuk</a:t>
            </a:r>
            <a:r>
              <a:rPr lang="en-GB" dirty="0"/>
              <a:t>, </a:t>
            </a:r>
            <a:r>
              <a:rPr lang="en-GB" dirty="0" err="1"/>
              <a:t>misselijk</a:t>
            </a:r>
            <a:r>
              <a:rPr lang="en-GB" dirty="0"/>
              <a:t>, </a:t>
            </a:r>
            <a:r>
              <a:rPr lang="en-GB" dirty="0" err="1"/>
              <a:t>droge</a:t>
            </a:r>
            <a:r>
              <a:rPr lang="en-GB" dirty="0"/>
              <a:t> </a:t>
            </a:r>
            <a:r>
              <a:rPr lang="en-GB" dirty="0" err="1"/>
              <a:t>mond</a:t>
            </a:r>
            <a:endParaRPr lang="en-GB" dirty="0"/>
          </a:p>
          <a:p>
            <a:pPr marL="817200" lvl="2" indent="-457200">
              <a:lnSpc>
                <a:spcPct val="150000"/>
              </a:lnSpc>
            </a:pPr>
            <a:r>
              <a:rPr lang="en-GB" dirty="0" err="1"/>
              <a:t>Moeheid</a:t>
            </a:r>
            <a:r>
              <a:rPr lang="en-GB" dirty="0"/>
              <a:t>, </a:t>
            </a:r>
            <a:r>
              <a:rPr lang="en-GB" dirty="0" err="1"/>
              <a:t>slaapproblemen</a:t>
            </a:r>
            <a:r>
              <a:rPr lang="en-GB" dirty="0"/>
              <a:t>, </a:t>
            </a:r>
            <a:r>
              <a:rPr lang="en-GB" dirty="0" err="1"/>
              <a:t>verdrietig</a:t>
            </a:r>
            <a:r>
              <a:rPr lang="en-GB" dirty="0"/>
              <a:t>, minder zin in sex</a:t>
            </a:r>
            <a:br>
              <a:rPr lang="en-GB" dirty="0"/>
            </a:br>
            <a:endParaRPr lang="en-GB" dirty="0"/>
          </a:p>
          <a:p>
            <a:pPr lvl="2" indent="0">
              <a:buNone/>
            </a:pPr>
            <a:endParaRPr lang="en-GB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CEFEBC2-D282-4326-8948-261D7263E3AA}"/>
              </a:ext>
            </a:extLst>
          </p:cNvPr>
          <p:cNvSpPr txBox="1"/>
          <p:nvPr/>
        </p:nvSpPr>
        <p:spPr>
          <a:xfrm>
            <a:off x="10041308" y="1948441"/>
            <a:ext cx="1059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+mn-lt"/>
              </a:rPr>
              <a:t>SF-12</a:t>
            </a:r>
            <a:endParaRPr lang="nl-NL" sz="2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F5A5545-1DC7-4677-87AE-F7ED79454200}"/>
              </a:ext>
            </a:extLst>
          </p:cNvPr>
          <p:cNvSpPr txBox="1"/>
          <p:nvPr/>
        </p:nvSpPr>
        <p:spPr>
          <a:xfrm>
            <a:off x="10041307" y="4623275"/>
            <a:ext cx="1059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+mn-lt"/>
              </a:rPr>
              <a:t>DSI</a:t>
            </a:r>
            <a:endParaRPr lang="nl-NL" sz="2000" b="1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778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23CEB-EFE9-4BB9-BAF9-A440B640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SF-12 (</a:t>
            </a:r>
            <a:r>
              <a:rPr lang="en-US" dirty="0" err="1"/>
              <a:t>Kwaliteit</a:t>
            </a:r>
            <a:r>
              <a:rPr lang="en-US" dirty="0"/>
              <a:t> van </a:t>
            </a:r>
            <a:r>
              <a:rPr lang="en-US" dirty="0" err="1"/>
              <a:t>leven</a:t>
            </a:r>
            <a:r>
              <a:rPr lang="en-US" dirty="0"/>
              <a:t>)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AD67691-D495-4601-A50F-ADB76F937B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946"/>
          <a:stretch/>
        </p:blipFill>
        <p:spPr>
          <a:xfrm>
            <a:off x="404648" y="993146"/>
            <a:ext cx="10596727" cy="234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2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23CEB-EFE9-4BB9-BAF9-A440B640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SF-12 (</a:t>
            </a:r>
            <a:r>
              <a:rPr lang="en-US" dirty="0" err="1"/>
              <a:t>Kwaliteit</a:t>
            </a:r>
            <a:r>
              <a:rPr lang="en-US" dirty="0"/>
              <a:t> van </a:t>
            </a:r>
            <a:r>
              <a:rPr lang="en-US" dirty="0" err="1"/>
              <a:t>leven</a:t>
            </a:r>
            <a:r>
              <a:rPr lang="en-US" dirty="0"/>
              <a:t>, 12 </a:t>
            </a:r>
            <a:r>
              <a:rPr lang="en-US" dirty="0" err="1"/>
              <a:t>vragen</a:t>
            </a:r>
            <a:r>
              <a:rPr lang="en-US" dirty="0"/>
              <a:t>)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AD67691-D495-4601-A50F-ADB76F937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48" y="993146"/>
            <a:ext cx="10596727" cy="586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0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41BA80-808D-457C-981D-89BD144AD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1" y="1089025"/>
            <a:ext cx="3216274" cy="4679950"/>
          </a:xfrm>
        </p:spPr>
        <p:txBody>
          <a:bodyPr/>
          <a:lstStyle/>
          <a:p>
            <a:r>
              <a:rPr lang="en-US" dirty="0" err="1"/>
              <a:t>Symptomen</a:t>
            </a:r>
            <a:r>
              <a:rPr lang="en-US" dirty="0"/>
              <a:t> </a:t>
            </a:r>
            <a:r>
              <a:rPr lang="en-US" dirty="0" err="1"/>
              <a:t>vragenlijst</a:t>
            </a:r>
            <a:endParaRPr lang="en-US" dirty="0"/>
          </a:p>
          <a:p>
            <a:r>
              <a:rPr lang="en-US" dirty="0"/>
              <a:t>Voor </a:t>
            </a:r>
            <a:r>
              <a:rPr lang="en-US" dirty="0" err="1"/>
              <a:t>patienten</a:t>
            </a:r>
            <a:r>
              <a:rPr lang="en-US" dirty="0"/>
              <a:t> met </a:t>
            </a:r>
            <a:r>
              <a:rPr lang="en-US" dirty="0" err="1"/>
              <a:t>nierziekte</a:t>
            </a:r>
            <a:endParaRPr lang="en-US" dirty="0"/>
          </a:p>
          <a:p>
            <a:endParaRPr lang="en-US" dirty="0"/>
          </a:p>
          <a:p>
            <a:r>
              <a:rPr lang="en-US" dirty="0"/>
              <a:t>Op papier of op de computer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EB01FD3-C1D0-493D-8133-1643EC397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312" y="2"/>
            <a:ext cx="8422688" cy="685799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B98FA07-134B-48C4-9D87-D7AC94F38979}"/>
              </a:ext>
            </a:extLst>
          </p:cNvPr>
          <p:cNvSpPr txBox="1"/>
          <p:nvPr/>
        </p:nvSpPr>
        <p:spPr>
          <a:xfrm>
            <a:off x="377608" y="247217"/>
            <a:ext cx="3391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DSI (30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symptomen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)</a:t>
            </a:r>
            <a:endParaRPr lang="nl-NL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026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5553D-B858-4786-8406-4AF06E52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 PROMs in de </a:t>
            </a:r>
            <a:r>
              <a:rPr lang="en-US" dirty="0" err="1"/>
              <a:t>nefrologie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83A441-1555-44B2-8A5F-70323D5EA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Dokters</a:t>
            </a:r>
            <a:r>
              <a:rPr lang="en-US" dirty="0"/>
              <a:t> </a:t>
            </a:r>
            <a:r>
              <a:rPr lang="en-US" dirty="0" err="1"/>
              <a:t>wilden</a:t>
            </a:r>
            <a:r>
              <a:rPr lang="en-US" dirty="0"/>
              <a:t> </a:t>
            </a:r>
            <a:r>
              <a:rPr lang="en-US" dirty="0" err="1"/>
              <a:t>weten</a:t>
            </a:r>
            <a:r>
              <a:rPr lang="en-US" dirty="0"/>
              <a:t> of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goede</a:t>
            </a:r>
            <a:r>
              <a:rPr lang="en-US" dirty="0"/>
              <a:t> </a:t>
            </a:r>
            <a:r>
              <a:rPr lang="en-US" dirty="0" err="1"/>
              <a:t>zorg</a:t>
            </a:r>
            <a:r>
              <a:rPr lang="en-US" dirty="0"/>
              <a:t> </a:t>
            </a:r>
            <a:r>
              <a:rPr lang="en-US" dirty="0" err="1"/>
              <a:t>verlenen</a:t>
            </a:r>
            <a:r>
              <a:rPr lang="en-US" dirty="0"/>
              <a:t> voor </a:t>
            </a:r>
            <a:r>
              <a:rPr lang="en-US" dirty="0" err="1"/>
              <a:t>patienten</a:t>
            </a:r>
            <a:r>
              <a:rPr lang="en-US" dirty="0"/>
              <a:t> met </a:t>
            </a:r>
            <a:r>
              <a:rPr lang="en-US" dirty="0" err="1"/>
              <a:t>nierziekte</a:t>
            </a:r>
            <a:endParaRPr lang="en-US" dirty="0"/>
          </a:p>
          <a:p>
            <a:pPr marL="817200" lvl="2" indent="-457200">
              <a:buFont typeface="Arial" panose="020B0604020202020204" pitchFamily="34" charset="0"/>
              <a:buChar char="•"/>
            </a:pPr>
            <a:r>
              <a:rPr lang="en-US" dirty="0" err="1"/>
              <a:t>Letten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op alle </a:t>
            </a:r>
            <a:r>
              <a:rPr lang="en-US" dirty="0" err="1"/>
              <a:t>bloedwaarden</a:t>
            </a:r>
            <a:endParaRPr lang="en-US" dirty="0"/>
          </a:p>
          <a:p>
            <a:pPr marL="817200" lvl="2" indent="-457200">
              <a:buFont typeface="Arial" panose="020B0604020202020204" pitchFamily="34" charset="0"/>
              <a:buChar char="•"/>
            </a:pPr>
            <a:r>
              <a:rPr lang="en-US" dirty="0" err="1"/>
              <a:t>Geven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de </a:t>
            </a:r>
            <a:r>
              <a:rPr lang="en-US" dirty="0" err="1"/>
              <a:t>juiste</a:t>
            </a:r>
            <a:r>
              <a:rPr lang="en-US" dirty="0"/>
              <a:t> </a:t>
            </a:r>
            <a:r>
              <a:rPr lang="en-US" dirty="0" err="1"/>
              <a:t>medicijnen</a:t>
            </a:r>
            <a:endParaRPr lang="en-US" dirty="0"/>
          </a:p>
          <a:p>
            <a:pPr marL="817200" lvl="2" indent="-457200">
              <a:buFont typeface="Arial" panose="020B0604020202020204" pitchFamily="34" charset="0"/>
              <a:buChar char="•"/>
            </a:pPr>
            <a:r>
              <a:rPr lang="en-US" dirty="0" err="1"/>
              <a:t>Wordt</a:t>
            </a:r>
            <a:r>
              <a:rPr lang="en-US" dirty="0"/>
              <a:t> op </a:t>
            </a:r>
            <a:r>
              <a:rPr lang="en-US" dirty="0" err="1"/>
              <a:t>tijd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shunt </a:t>
            </a:r>
            <a:r>
              <a:rPr lang="en-US" dirty="0" err="1"/>
              <a:t>aangelegd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Patienten</a:t>
            </a:r>
            <a:r>
              <a:rPr lang="en-US" dirty="0"/>
              <a:t> </a:t>
            </a:r>
            <a:r>
              <a:rPr lang="en-US" dirty="0" err="1"/>
              <a:t>wilden</a:t>
            </a:r>
            <a:r>
              <a:rPr lang="en-US" dirty="0"/>
              <a:t> </a:t>
            </a:r>
            <a:r>
              <a:rPr lang="en-US" dirty="0" err="1"/>
              <a:t>daar</a:t>
            </a:r>
            <a:r>
              <a:rPr lang="en-US" dirty="0"/>
              <a:t> over </a:t>
            </a:r>
            <a:r>
              <a:rPr lang="en-US" dirty="0" err="1"/>
              <a:t>meepraten</a:t>
            </a:r>
            <a:r>
              <a:rPr lang="en-US" dirty="0"/>
              <a:t>: NVN </a:t>
            </a:r>
            <a:r>
              <a:rPr lang="en-US" dirty="0" err="1"/>
              <a:t>trok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bel</a:t>
            </a:r>
          </a:p>
          <a:p>
            <a:pPr marL="817200" lvl="2" indent="-457200"/>
            <a:r>
              <a:rPr lang="nl-NL" dirty="0"/>
              <a:t>Medische zorg is belangrijk</a:t>
            </a:r>
          </a:p>
          <a:p>
            <a:pPr marL="817200" lvl="2" indent="-457200"/>
            <a:r>
              <a:rPr lang="nl-NL" dirty="0"/>
              <a:t>Aandacht voor hoe </a:t>
            </a:r>
            <a:r>
              <a:rPr lang="nl-NL" dirty="0" err="1"/>
              <a:t>patienten</a:t>
            </a:r>
            <a:r>
              <a:rPr lang="nl-NL" dirty="0"/>
              <a:t> zich voelen is ook belangrijk</a:t>
            </a:r>
          </a:p>
          <a:p>
            <a:pPr marL="817200" lvl="2" indent="-457200"/>
            <a:r>
              <a:rPr lang="nl-NL" dirty="0"/>
              <a:t>Goede communicatie, Samen beslissen</a:t>
            </a:r>
          </a:p>
          <a:p>
            <a:pPr marL="817200" lvl="2" indent="-457200"/>
            <a:r>
              <a:rPr lang="nl-NL" dirty="0"/>
              <a:t>Hulpmiddel voor goed gesprek in de spreekkamer: </a:t>
            </a:r>
            <a:r>
              <a:rPr lang="nl-NL" dirty="0" err="1"/>
              <a:t>PROMs</a:t>
            </a:r>
            <a:br>
              <a:rPr lang="nl-NL" dirty="0"/>
            </a:br>
            <a:endParaRPr lang="nl-NL" dirty="0"/>
          </a:p>
          <a:p>
            <a:pPr marL="457200" lvl="1" indent="-457200">
              <a:buFont typeface="+mj-lt"/>
              <a:buAutoNum type="arabicPeriod" startAt="3"/>
            </a:pPr>
            <a:r>
              <a:rPr lang="nl-NL" dirty="0"/>
              <a:t>Bestond nog niet </a:t>
            </a:r>
            <a:r>
              <a:rPr lang="nl-NL" dirty="0">
                <a:sym typeface="Wingdings" panose="05000000000000000000" pitchFamily="2" charset="2"/>
              </a:rPr>
              <a:t> </a:t>
            </a:r>
            <a:r>
              <a:rPr lang="nl-NL" dirty="0"/>
              <a:t>PROMS vragenlijst maken en uitproberen</a:t>
            </a:r>
          </a:p>
        </p:txBody>
      </p:sp>
    </p:spTree>
    <p:extLst>
      <p:ext uri="{BB962C8B-B14F-4D97-AF65-F5344CB8AC3E}">
        <p14:creationId xmlns:p14="http://schemas.microsoft.com/office/powerpoint/2010/main" val="269218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390F23-711D-43DD-BB9D-E717BF473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hebben</a:t>
            </a:r>
            <a:r>
              <a:rPr lang="en-US" dirty="0"/>
              <a:t> we PROMs </a:t>
            </a:r>
            <a:r>
              <a:rPr lang="en-US" dirty="0" err="1"/>
              <a:t>vragenlijst</a:t>
            </a:r>
            <a:r>
              <a:rPr lang="en-US" dirty="0"/>
              <a:t> </a:t>
            </a:r>
            <a:r>
              <a:rPr lang="en-US" dirty="0" err="1"/>
              <a:t>gemaakt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662028-FAAE-45B3-99CC-FE94A35D5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Algemene</a:t>
            </a:r>
            <a:r>
              <a:rPr lang="en-US" b="1" dirty="0"/>
              <a:t> </a:t>
            </a:r>
            <a:r>
              <a:rPr lang="en-US" b="1" dirty="0" err="1"/>
              <a:t>lijst</a:t>
            </a:r>
            <a:r>
              <a:rPr lang="en-US" b="1" dirty="0"/>
              <a:t> (</a:t>
            </a:r>
            <a:r>
              <a:rPr lang="en-US" b="1" dirty="0" err="1"/>
              <a:t>niet</a:t>
            </a:r>
            <a:r>
              <a:rPr lang="en-US" b="1" dirty="0"/>
              <a:t> </a:t>
            </a:r>
            <a:r>
              <a:rPr lang="en-US" b="1" dirty="0" err="1"/>
              <a:t>alleen</a:t>
            </a:r>
            <a:r>
              <a:rPr lang="en-US" b="1" dirty="0"/>
              <a:t> voor </a:t>
            </a:r>
            <a:r>
              <a:rPr lang="en-US" b="1" dirty="0" err="1"/>
              <a:t>nierziekte</a:t>
            </a:r>
            <a:r>
              <a:rPr lang="en-US" b="1" dirty="0"/>
              <a:t>)</a:t>
            </a:r>
            <a:r>
              <a:rPr lang="en-US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SF-36 </a:t>
            </a:r>
            <a:r>
              <a:rPr lang="en-US" dirty="0" err="1"/>
              <a:t>wereldwijd</a:t>
            </a:r>
            <a:r>
              <a:rPr lang="en-US" dirty="0"/>
              <a:t> </a:t>
            </a:r>
            <a:r>
              <a:rPr lang="en-US" dirty="0" err="1"/>
              <a:t>meest</a:t>
            </a:r>
            <a:r>
              <a:rPr lang="en-US" dirty="0"/>
              <a:t> </a:t>
            </a:r>
            <a:r>
              <a:rPr lang="en-US" dirty="0" err="1"/>
              <a:t>gebruikt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Ook in </a:t>
            </a:r>
            <a:r>
              <a:rPr lang="en-US" dirty="0" err="1"/>
              <a:t>Nederlandse</a:t>
            </a:r>
            <a:r>
              <a:rPr lang="en-US" dirty="0"/>
              <a:t> </a:t>
            </a:r>
            <a:r>
              <a:rPr lang="en-US" dirty="0" err="1"/>
              <a:t>onderzoeken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nierpatienten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/>
              <a:t> </a:t>
            </a:r>
            <a:r>
              <a:rPr lang="en-US" sz="1400" dirty="0"/>
              <a:t>(NECOSAD, PREPARE, EQUAL, DOMESTICO)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Onderzoeker</a:t>
            </a:r>
            <a:r>
              <a:rPr lang="en-US" dirty="0"/>
              <a:t> (Bert </a:t>
            </a:r>
            <a:r>
              <a:rPr lang="en-US" dirty="0" err="1"/>
              <a:t>Loosman</a:t>
            </a:r>
            <a:r>
              <a:rPr lang="en-US" dirty="0"/>
              <a:t>)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onderzocht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korte</a:t>
            </a:r>
            <a:r>
              <a:rPr lang="en-US" dirty="0"/>
              <a:t> </a:t>
            </a:r>
            <a:r>
              <a:rPr lang="en-US" dirty="0" err="1"/>
              <a:t>versie</a:t>
            </a:r>
            <a:r>
              <a:rPr lang="en-US" dirty="0"/>
              <a:t> (SF-12)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geschikt</a:t>
            </a:r>
            <a:r>
              <a:rPr lang="en-US" dirty="0"/>
              <a:t> 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 err="1"/>
              <a:t>Symptomen</a:t>
            </a:r>
            <a:r>
              <a:rPr lang="en-US" b="1" dirty="0"/>
              <a:t> </a:t>
            </a:r>
            <a:r>
              <a:rPr lang="en-US" b="1" dirty="0" err="1"/>
              <a:t>lijst</a:t>
            </a:r>
            <a:r>
              <a:rPr lang="en-US" b="1" dirty="0"/>
              <a:t> </a:t>
            </a:r>
            <a:r>
              <a:rPr lang="en-US" b="1" dirty="0" err="1"/>
              <a:t>specifiek</a:t>
            </a:r>
            <a:r>
              <a:rPr lang="en-US" b="1" dirty="0"/>
              <a:t> voor </a:t>
            </a:r>
            <a:r>
              <a:rPr lang="en-US" b="1" dirty="0" err="1"/>
              <a:t>patienten</a:t>
            </a:r>
            <a:r>
              <a:rPr lang="en-US" b="1" dirty="0"/>
              <a:t> met </a:t>
            </a:r>
            <a:r>
              <a:rPr lang="en-US" b="1" dirty="0" err="1"/>
              <a:t>nierziekte</a:t>
            </a:r>
            <a:r>
              <a:rPr lang="en-US" b="1" dirty="0"/>
              <a:t>:</a:t>
            </a:r>
          </a:p>
          <a:p>
            <a:r>
              <a:rPr lang="en-US" dirty="0" err="1"/>
              <a:t>Onderzoeker</a:t>
            </a:r>
            <a:r>
              <a:rPr lang="en-US" dirty="0"/>
              <a:t> (Esmee van der Willik)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vragenlijsten</a:t>
            </a:r>
            <a:r>
              <a:rPr lang="en-US" dirty="0"/>
              <a:t> </a:t>
            </a:r>
            <a:r>
              <a:rPr lang="en-US" dirty="0" err="1"/>
              <a:t>gezocht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114 </a:t>
            </a:r>
            <a:r>
              <a:rPr lang="en-US" dirty="0" err="1"/>
              <a:t>vragenlijsten</a:t>
            </a:r>
            <a:r>
              <a:rPr lang="en-US" dirty="0"/>
              <a:t> </a:t>
            </a:r>
            <a:r>
              <a:rPr lang="en-US" dirty="0" err="1"/>
              <a:t>gevonden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28 </a:t>
            </a:r>
            <a:r>
              <a:rPr lang="en-US" dirty="0" err="1"/>
              <a:t>mogelijk</a:t>
            </a:r>
            <a:r>
              <a:rPr lang="en-US" dirty="0"/>
              <a:t> </a:t>
            </a:r>
            <a:r>
              <a:rPr lang="en-US" dirty="0" err="1"/>
              <a:t>geschikt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 </a:t>
            </a:r>
            <a:r>
              <a:rPr lang="en-US" dirty="0" err="1"/>
              <a:t>leken</a:t>
            </a:r>
            <a:r>
              <a:rPr lang="en-US" dirty="0"/>
              <a:t> </a:t>
            </a:r>
            <a:r>
              <a:rPr lang="en-US" dirty="0" err="1"/>
              <a:t>redelijk</a:t>
            </a:r>
            <a:r>
              <a:rPr lang="en-US" dirty="0"/>
              <a:t> </a:t>
            </a:r>
            <a:r>
              <a:rPr lang="en-US" dirty="0" err="1"/>
              <a:t>compleet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Beide</a:t>
            </a:r>
            <a:r>
              <a:rPr lang="en-US" dirty="0"/>
              <a:t> </a:t>
            </a:r>
            <a:r>
              <a:rPr lang="en-US" dirty="0" err="1"/>
              <a:t>getest</a:t>
            </a:r>
            <a:r>
              <a:rPr lang="en-US" dirty="0"/>
              <a:t> door online panel van NVN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127 patiënten vulden vragenlijsten in, en 6 ervaringsdeskundigen adviseerden: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DSI gekozen door </a:t>
            </a:r>
            <a:r>
              <a:rPr lang="nl-NL" dirty="0" err="1"/>
              <a:t>patienten</a:t>
            </a:r>
            <a:r>
              <a:rPr lang="nl-NL" dirty="0"/>
              <a:t> (meestal 5 minuten nodig om in te vullen)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A02FB81F-9EDD-4782-AC1A-41C80A1C5AE9}"/>
              </a:ext>
            </a:extLst>
          </p:cNvPr>
          <p:cNvGrpSpPr/>
          <p:nvPr/>
        </p:nvGrpSpPr>
        <p:grpSpPr>
          <a:xfrm>
            <a:off x="7764240" y="2972606"/>
            <a:ext cx="4046760" cy="2420100"/>
            <a:chOff x="6858536" y="3925106"/>
            <a:chExt cx="4046760" cy="2420100"/>
          </a:xfrm>
        </p:grpSpPr>
        <p:pic>
          <p:nvPicPr>
            <p:cNvPr id="5" name="Afbeelding 10">
              <a:extLst>
                <a:ext uri="{FF2B5EF4-FFF2-40B4-BE49-F238E27FC236}">
                  <a16:creationId xmlns:a16="http://schemas.microsoft.com/office/drawing/2014/main" id="{698AF748-CAD2-4642-82CE-D597B78F21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1689" r="15984"/>
            <a:stretch/>
          </p:blipFill>
          <p:spPr>
            <a:xfrm>
              <a:off x="6858536" y="3925106"/>
              <a:ext cx="4046760" cy="2009288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002FD2EB-801B-4CD4-BD25-F727D0D6D79D}"/>
                </a:ext>
              </a:extLst>
            </p:cNvPr>
            <p:cNvSpPr txBox="1"/>
            <p:nvPr/>
          </p:nvSpPr>
          <p:spPr>
            <a:xfrm>
              <a:off x="6858536" y="6006652"/>
              <a:ext cx="4046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  <a:latin typeface="+mn-lt"/>
                </a:rPr>
                <a:t>Van der </a:t>
              </a:r>
              <a:r>
                <a:rPr lang="en-US" sz="1600" dirty="0" err="1">
                  <a:solidFill>
                    <a:srgbClr val="002060"/>
                  </a:solidFill>
                  <a:latin typeface="+mn-lt"/>
                </a:rPr>
                <a:t>Willik</a:t>
              </a:r>
              <a:r>
                <a:rPr lang="en-US" sz="1600" dirty="0">
                  <a:solidFill>
                    <a:srgbClr val="002060"/>
                  </a:solidFill>
                  <a:latin typeface="+mn-lt"/>
                </a:rPr>
                <a:t> et al., BMC Nephrology, 2019 </a:t>
              </a:r>
              <a:endParaRPr lang="nl-NL" sz="1600" dirty="0">
                <a:solidFill>
                  <a:srgbClr val="002060"/>
                </a:solidFill>
                <a:latin typeface="+mn-lt"/>
              </a:endParaRPr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C634F946-E882-43A5-ACCC-E6F99DF30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341" y="1"/>
            <a:ext cx="5258297" cy="193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7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2-457 Presentatie-LUMC">
  <a:themeElements>
    <a:clrScheme name="Aangepast 30">
      <a:dk1>
        <a:srgbClr val="003C66"/>
      </a:dk1>
      <a:lt1>
        <a:srgbClr val="FFFFFF"/>
      </a:lt1>
      <a:dk2>
        <a:srgbClr val="FFFFFF"/>
      </a:dk2>
      <a:lt2>
        <a:srgbClr val="003C7D"/>
      </a:lt2>
      <a:accent1>
        <a:srgbClr val="007CC2"/>
      </a:accent1>
      <a:accent2>
        <a:srgbClr val="009FBD"/>
      </a:accent2>
      <a:accent3>
        <a:srgbClr val="6E90A6"/>
      </a:accent3>
      <a:accent4>
        <a:srgbClr val="E3004F"/>
      </a:accent4>
      <a:accent5>
        <a:srgbClr val="C0965C"/>
      </a:accent5>
      <a:accent6>
        <a:srgbClr val="000000"/>
      </a:accent6>
      <a:hlink>
        <a:srgbClr val="1161C6"/>
      </a:hlink>
      <a:folHlink>
        <a:srgbClr val="E30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101463"/>
        </a:dk1>
        <a:lt1>
          <a:srgbClr val="FFFFFF"/>
        </a:lt1>
        <a:dk2>
          <a:srgbClr val="B5E7FF"/>
        </a:dk2>
        <a:lt2>
          <a:srgbClr val="111166"/>
        </a:lt2>
        <a:accent1>
          <a:srgbClr val="119DF9"/>
        </a:accent1>
        <a:accent2>
          <a:srgbClr val="117FE4"/>
        </a:accent2>
        <a:accent3>
          <a:srgbClr val="D7F1FF"/>
        </a:accent3>
        <a:accent4>
          <a:srgbClr val="DADADA"/>
        </a:accent4>
        <a:accent5>
          <a:srgbClr val="AACCFB"/>
        </a:accent5>
        <a:accent6>
          <a:srgbClr val="0E72CF"/>
        </a:accent6>
        <a:hlink>
          <a:srgbClr val="1161C6"/>
        </a:hlink>
        <a:folHlink>
          <a:srgbClr val="114DB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15597b-32a9-4bf2-848f-688eaf8057fd">
      <Terms xmlns="http://schemas.microsoft.com/office/infopath/2007/PartnerControls"/>
    </lcf76f155ced4ddcb4097134ff3c332f>
    <TaxCatchAll xmlns="9c1c412f-b643-446d-99ef-bf26fadf0e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3F5E6B7DCEF546AE2C8EF6CEE488AC" ma:contentTypeVersion="18" ma:contentTypeDescription="Een nieuw document maken." ma:contentTypeScope="" ma:versionID="3dcf317a6e4c0154ec219af78bb22022">
  <xsd:schema xmlns:xsd="http://www.w3.org/2001/XMLSchema" xmlns:xs="http://www.w3.org/2001/XMLSchema" xmlns:p="http://schemas.microsoft.com/office/2006/metadata/properties" xmlns:ns2="9b15597b-32a9-4bf2-848f-688eaf8057fd" xmlns:ns3="4b2491aa-951b-4943-8647-4dc6eee7a6bd" xmlns:ns4="9c1c412f-b643-446d-99ef-bf26fadf0ee9" targetNamespace="http://schemas.microsoft.com/office/2006/metadata/properties" ma:root="true" ma:fieldsID="f1f3b6b623b506ea87a467f3f0af8705" ns2:_="" ns3:_="" ns4:_="">
    <xsd:import namespace="9b15597b-32a9-4bf2-848f-688eaf8057fd"/>
    <xsd:import namespace="4b2491aa-951b-4943-8647-4dc6eee7a6bd"/>
    <xsd:import namespace="9c1c412f-b643-446d-99ef-bf26fadf0e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5597b-32a9-4bf2-848f-688eaf8057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2d867c2a-cafd-47d4-9bb7-7e23cb4e68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491aa-951b-4943-8647-4dc6eee7a6b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c412f-b643-446d-99ef-bf26fadf0ee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4d75fdcb-d4c7-4261-bf05-ae88251487a9}" ma:internalName="TaxCatchAll" ma:showField="CatchAllData" ma:web="9c1c412f-b643-446d-99ef-bf26fadf0e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41F710-E85E-4A0C-A334-9F3DCB9067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BBFAE5-1B1A-432D-9F4C-16707800DE95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sharepoint/v3"/>
    <ds:schemaRef ds:uri="http://purl.org/dc/dcmitype/"/>
    <ds:schemaRef ds:uri="http://schemas.openxmlformats.org/package/2006/metadata/core-properties"/>
    <ds:schemaRef ds:uri="http://schemas.microsoft.com/sharepoint/v4"/>
  </ds:schemaRefs>
</ds:datastoreItem>
</file>

<file path=customXml/itemProps3.xml><?xml version="1.0" encoding="utf-8"?>
<ds:datastoreItem xmlns:ds="http://schemas.openxmlformats.org/officeDocument/2006/customXml" ds:itemID="{5E374AFD-344C-4023-88D7-3B3E222D75C1}"/>
</file>

<file path=docProps/app.xml><?xml version="1.0" encoding="utf-8"?>
<Properties xmlns="http://schemas.openxmlformats.org/officeDocument/2006/extended-properties" xmlns:vt="http://schemas.openxmlformats.org/officeDocument/2006/docPropsVTypes">
  <Template>LUMC Basispresentatie_NL</Template>
  <TotalTime>955</TotalTime>
  <Words>789</Words>
  <Application>Microsoft Office PowerPoint</Application>
  <PresentationFormat>Breedbeeld</PresentationFormat>
  <Paragraphs>127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Amaranth</vt:lpstr>
      <vt:lpstr>Arial</vt:lpstr>
      <vt:lpstr>Calibri</vt:lpstr>
      <vt:lpstr>Times</vt:lpstr>
      <vt:lpstr>62-457 Presentatie-LUMC</vt:lpstr>
      <vt:lpstr>In gesprek in de spreekkamer</vt:lpstr>
      <vt:lpstr>Waar gaan we het over hebben?</vt:lpstr>
      <vt:lpstr>Wat zijn PROMs (1)</vt:lpstr>
      <vt:lpstr>Waar over gaat de PROMs vragenlijst?</vt:lpstr>
      <vt:lpstr>SF-12 (Kwaliteit van leven)</vt:lpstr>
      <vt:lpstr>SF-12 (Kwaliteit van leven, 12 vragen)</vt:lpstr>
      <vt:lpstr>PowerPoint-presentatie</vt:lpstr>
      <vt:lpstr>Waarom PROMs in de nefrologie?</vt:lpstr>
      <vt:lpstr>Hoe hebben we PROMs vragenlijst gemaakt?</vt:lpstr>
      <vt:lpstr>PROMs onderzocht</vt:lpstr>
      <vt:lpstr>Hoe ver zijn we nu met PROMs?</vt:lpstr>
      <vt:lpstr>Kwalitatief onderzoek – belangrijkste resultaten en tips</vt:lpstr>
      <vt:lpstr>Top-10 van meest voorkomende symptomen (uit lijst van 30)</vt:lpstr>
      <vt:lpstr>Terugkoppeling eigen PROMs voor patient en arts (SF-12)</vt:lpstr>
      <vt:lpstr>Terugkoppeling eigen PROMs voor  patient en arts (Symptomen)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gesprek in de spreekkamer</dc:title>
  <dc:creator>Dekker, F.W. (EPI)</dc:creator>
  <cp:lastModifiedBy>Wanda Konijn</cp:lastModifiedBy>
  <cp:revision>4</cp:revision>
  <dcterms:created xsi:type="dcterms:W3CDTF">2022-10-07T16:01:29Z</dcterms:created>
  <dcterms:modified xsi:type="dcterms:W3CDTF">2022-10-08T09:34:05Z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0x010100A03F5E6B7DCEF546AE2C8EF6CEE488AC</vt:lpwstr>
  </property>
</Properties>
</file>